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6"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4" r:id="rId27"/>
    <p:sldId id="281" r:id="rId28"/>
    <p:sldId id="282" r:id="rId29"/>
    <p:sldId id="283"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94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2D4611-1951-4ED6-8593-7625092C30AE}" type="datetimeFigureOut">
              <a:rPr lang="en-US" smtClean="0"/>
              <a:t>1/14/2016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5C7563-8526-4E30-B586-58B9F5A74FFE}" type="slidenum">
              <a:rPr lang="en-US" smtClean="0"/>
              <a:t>‹#›</a:t>
            </a:fld>
            <a:endParaRPr lang="en-US"/>
          </a:p>
        </p:txBody>
      </p:sp>
    </p:spTree>
    <p:extLst>
      <p:ext uri="{BB962C8B-B14F-4D97-AF65-F5344CB8AC3E}">
        <p14:creationId xmlns:p14="http://schemas.microsoft.com/office/powerpoint/2010/main" val="2488038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5C7563-8526-4E30-B586-58B9F5A74FFE}" type="slidenum">
              <a:rPr lang="en-US" smtClean="0"/>
              <a:t>11</a:t>
            </a:fld>
            <a:endParaRPr lang="en-US"/>
          </a:p>
        </p:txBody>
      </p:sp>
    </p:spTree>
    <p:extLst>
      <p:ext uri="{BB962C8B-B14F-4D97-AF65-F5344CB8AC3E}">
        <p14:creationId xmlns:p14="http://schemas.microsoft.com/office/powerpoint/2010/main" val="937962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9ED9CF-7C03-42C6-BC54-4DE2CA6E7BC5}" type="datetimeFigureOut">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BC80C-FD6E-4EA9-879B-A670818671E6}" type="slidenum">
              <a:rPr lang="en-US" smtClean="0"/>
              <a:t>‹#›</a:t>
            </a:fld>
            <a:endParaRPr lang="en-US"/>
          </a:p>
        </p:txBody>
      </p:sp>
    </p:spTree>
    <p:extLst>
      <p:ext uri="{BB962C8B-B14F-4D97-AF65-F5344CB8AC3E}">
        <p14:creationId xmlns:p14="http://schemas.microsoft.com/office/powerpoint/2010/main" val="25623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9ED9CF-7C03-42C6-BC54-4DE2CA6E7BC5}" type="datetimeFigureOut">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BC80C-FD6E-4EA9-879B-A670818671E6}" type="slidenum">
              <a:rPr lang="en-US" smtClean="0"/>
              <a:t>‹#›</a:t>
            </a:fld>
            <a:endParaRPr lang="en-US"/>
          </a:p>
        </p:txBody>
      </p:sp>
    </p:spTree>
    <p:extLst>
      <p:ext uri="{BB962C8B-B14F-4D97-AF65-F5344CB8AC3E}">
        <p14:creationId xmlns:p14="http://schemas.microsoft.com/office/powerpoint/2010/main" val="4236785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9ED9CF-7C03-42C6-BC54-4DE2CA6E7BC5}" type="datetimeFigureOut">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BC80C-FD6E-4EA9-879B-A670818671E6}" type="slidenum">
              <a:rPr lang="en-US" smtClean="0"/>
              <a:t>‹#›</a:t>
            </a:fld>
            <a:endParaRPr lang="en-US"/>
          </a:p>
        </p:txBody>
      </p:sp>
    </p:spTree>
    <p:extLst>
      <p:ext uri="{BB962C8B-B14F-4D97-AF65-F5344CB8AC3E}">
        <p14:creationId xmlns:p14="http://schemas.microsoft.com/office/powerpoint/2010/main" val="24484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9ED9CF-7C03-42C6-BC54-4DE2CA6E7BC5}" type="datetimeFigureOut">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BC80C-FD6E-4EA9-879B-A670818671E6}" type="slidenum">
              <a:rPr lang="en-US" smtClean="0"/>
              <a:t>‹#›</a:t>
            </a:fld>
            <a:endParaRPr lang="en-US"/>
          </a:p>
        </p:txBody>
      </p:sp>
    </p:spTree>
    <p:extLst>
      <p:ext uri="{BB962C8B-B14F-4D97-AF65-F5344CB8AC3E}">
        <p14:creationId xmlns:p14="http://schemas.microsoft.com/office/powerpoint/2010/main" val="1182731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9ED9CF-7C03-42C6-BC54-4DE2CA6E7BC5}" type="datetimeFigureOut">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2BC80C-FD6E-4EA9-879B-A670818671E6}" type="slidenum">
              <a:rPr lang="en-US" smtClean="0"/>
              <a:t>‹#›</a:t>
            </a:fld>
            <a:endParaRPr lang="en-US"/>
          </a:p>
        </p:txBody>
      </p:sp>
    </p:spTree>
    <p:extLst>
      <p:ext uri="{BB962C8B-B14F-4D97-AF65-F5344CB8AC3E}">
        <p14:creationId xmlns:p14="http://schemas.microsoft.com/office/powerpoint/2010/main" val="3576043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9ED9CF-7C03-42C6-BC54-4DE2CA6E7BC5}" type="datetimeFigureOut">
              <a:rPr lang="en-US" smtClean="0"/>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BC80C-FD6E-4EA9-879B-A670818671E6}" type="slidenum">
              <a:rPr lang="en-US" smtClean="0"/>
              <a:t>‹#›</a:t>
            </a:fld>
            <a:endParaRPr lang="en-US"/>
          </a:p>
        </p:txBody>
      </p:sp>
    </p:spTree>
    <p:extLst>
      <p:ext uri="{BB962C8B-B14F-4D97-AF65-F5344CB8AC3E}">
        <p14:creationId xmlns:p14="http://schemas.microsoft.com/office/powerpoint/2010/main" val="139961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9ED9CF-7C03-42C6-BC54-4DE2CA6E7BC5}" type="datetimeFigureOut">
              <a:rPr lang="en-US" smtClean="0"/>
              <a:t>1/14/2016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2BC80C-FD6E-4EA9-879B-A670818671E6}" type="slidenum">
              <a:rPr lang="en-US" smtClean="0"/>
              <a:t>‹#›</a:t>
            </a:fld>
            <a:endParaRPr lang="en-US"/>
          </a:p>
        </p:txBody>
      </p:sp>
    </p:spTree>
    <p:extLst>
      <p:ext uri="{BB962C8B-B14F-4D97-AF65-F5344CB8AC3E}">
        <p14:creationId xmlns:p14="http://schemas.microsoft.com/office/powerpoint/2010/main" val="427570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9ED9CF-7C03-42C6-BC54-4DE2CA6E7BC5}" type="datetimeFigureOut">
              <a:rPr lang="en-US" smtClean="0"/>
              <a:t>1/14/2016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2BC80C-FD6E-4EA9-879B-A670818671E6}" type="slidenum">
              <a:rPr lang="en-US" smtClean="0"/>
              <a:t>‹#›</a:t>
            </a:fld>
            <a:endParaRPr lang="en-US"/>
          </a:p>
        </p:txBody>
      </p:sp>
    </p:spTree>
    <p:extLst>
      <p:ext uri="{BB962C8B-B14F-4D97-AF65-F5344CB8AC3E}">
        <p14:creationId xmlns:p14="http://schemas.microsoft.com/office/powerpoint/2010/main" val="335967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9ED9CF-7C03-42C6-BC54-4DE2CA6E7BC5}" type="datetimeFigureOut">
              <a:rPr lang="en-US" smtClean="0"/>
              <a:t>1/14/2016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2BC80C-FD6E-4EA9-879B-A670818671E6}" type="slidenum">
              <a:rPr lang="en-US" smtClean="0"/>
              <a:t>‹#›</a:t>
            </a:fld>
            <a:endParaRPr lang="en-US"/>
          </a:p>
        </p:txBody>
      </p:sp>
    </p:spTree>
    <p:extLst>
      <p:ext uri="{BB962C8B-B14F-4D97-AF65-F5344CB8AC3E}">
        <p14:creationId xmlns:p14="http://schemas.microsoft.com/office/powerpoint/2010/main" val="243537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9ED9CF-7C03-42C6-BC54-4DE2CA6E7BC5}" type="datetimeFigureOut">
              <a:rPr lang="en-US" smtClean="0"/>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BC80C-FD6E-4EA9-879B-A670818671E6}" type="slidenum">
              <a:rPr lang="en-US" smtClean="0"/>
              <a:t>‹#›</a:t>
            </a:fld>
            <a:endParaRPr lang="en-US"/>
          </a:p>
        </p:txBody>
      </p:sp>
    </p:spTree>
    <p:extLst>
      <p:ext uri="{BB962C8B-B14F-4D97-AF65-F5344CB8AC3E}">
        <p14:creationId xmlns:p14="http://schemas.microsoft.com/office/powerpoint/2010/main" val="4085886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9ED9CF-7C03-42C6-BC54-4DE2CA6E7BC5}" type="datetimeFigureOut">
              <a:rPr lang="en-US" smtClean="0"/>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2BC80C-FD6E-4EA9-879B-A670818671E6}" type="slidenum">
              <a:rPr lang="en-US" smtClean="0"/>
              <a:t>‹#›</a:t>
            </a:fld>
            <a:endParaRPr lang="en-US"/>
          </a:p>
        </p:txBody>
      </p:sp>
    </p:spTree>
    <p:extLst>
      <p:ext uri="{BB962C8B-B14F-4D97-AF65-F5344CB8AC3E}">
        <p14:creationId xmlns:p14="http://schemas.microsoft.com/office/powerpoint/2010/main" val="3537502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9ED9CF-7C03-42C6-BC54-4DE2CA6E7BC5}" type="datetimeFigureOut">
              <a:rPr lang="en-US" smtClean="0"/>
              <a:t>1/14/2016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2BC80C-FD6E-4EA9-879B-A670818671E6}" type="slidenum">
              <a:rPr lang="en-US" smtClean="0"/>
              <a:t>‹#›</a:t>
            </a:fld>
            <a:endParaRPr lang="en-US"/>
          </a:p>
        </p:txBody>
      </p:sp>
    </p:spTree>
    <p:extLst>
      <p:ext uri="{BB962C8B-B14F-4D97-AF65-F5344CB8AC3E}">
        <p14:creationId xmlns:p14="http://schemas.microsoft.com/office/powerpoint/2010/main" val="270264314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htmlcodetutorial.com/frames/_FRAME_NAME.html" TargetMode="External"/><Relationship Id="rId2" Type="http://schemas.openxmlformats.org/officeDocument/2006/relationships/hyperlink" Target="http://www.htmlcodetutorial.com/frames/_FRAME_SRC.html" TargetMode="External"/><Relationship Id="rId1" Type="http://schemas.openxmlformats.org/officeDocument/2006/relationships/slideLayout" Target="../slideLayouts/slideLayout2.xml"/><Relationship Id="rId4" Type="http://schemas.openxmlformats.org/officeDocument/2006/relationships/hyperlink" Target="http://www.htmlcodetutorial.com/frames/frames_famsupp_11.html"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htmlcodetutorial.com/frames/_FRAMESET.html"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www.w3schools.com/tags/att_frame_scrolling.asp" TargetMode="External"/><Relationship Id="rId3" Type="http://schemas.openxmlformats.org/officeDocument/2006/relationships/hyperlink" Target="http://www.w3schools.com/tags/att_frame_longdesc.asp" TargetMode="External"/><Relationship Id="rId7" Type="http://schemas.openxmlformats.org/officeDocument/2006/relationships/hyperlink" Target="http://www.w3schools.com/tags/att_frame_noresize.asp" TargetMode="External"/><Relationship Id="rId2" Type="http://schemas.openxmlformats.org/officeDocument/2006/relationships/hyperlink" Target="http://www.w3schools.com/tags/att_frame_frameborder.asp" TargetMode="External"/><Relationship Id="rId1" Type="http://schemas.openxmlformats.org/officeDocument/2006/relationships/slideLayout" Target="../slideLayouts/slideLayout2.xml"/><Relationship Id="rId6" Type="http://schemas.openxmlformats.org/officeDocument/2006/relationships/hyperlink" Target="http://www.w3schools.com/tags/att_frame_name.asp" TargetMode="External"/><Relationship Id="rId5" Type="http://schemas.openxmlformats.org/officeDocument/2006/relationships/hyperlink" Target="http://www.w3schools.com/tags/att_frame_marginwidth.asp" TargetMode="External"/><Relationship Id="rId4" Type="http://schemas.openxmlformats.org/officeDocument/2006/relationships/hyperlink" Target="http://www.w3schools.com/tags/att_frame_marginheight.asp" TargetMode="External"/><Relationship Id="rId9" Type="http://schemas.openxmlformats.org/officeDocument/2006/relationships/hyperlink" Target="http://www.w3schools.com/tags/att_frame_src.asp"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hyperlink" Target="http://www.htmlcodetutorial.com/frames/basicframeset.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762000"/>
            <a:ext cx="7772400" cy="1470025"/>
          </a:xfrm>
        </p:spPr>
        <p:txBody>
          <a:bodyPr/>
          <a:lstStyle/>
          <a:p>
            <a:r>
              <a:rPr lang="en-US" dirty="0" smtClean="0"/>
              <a:t>Chapter 8</a:t>
            </a:r>
            <a:endParaRPr lang="en-US" dirty="0"/>
          </a:p>
        </p:txBody>
      </p:sp>
      <p:sp>
        <p:nvSpPr>
          <p:cNvPr id="3" name="Subtitle 2"/>
          <p:cNvSpPr>
            <a:spLocks noGrp="1"/>
          </p:cNvSpPr>
          <p:nvPr>
            <p:ph type="subTitle" idx="1"/>
          </p:nvPr>
        </p:nvSpPr>
        <p:spPr>
          <a:xfrm>
            <a:off x="1676400" y="1905000"/>
            <a:ext cx="6400800" cy="1021773"/>
          </a:xfrm>
        </p:spPr>
        <p:txBody>
          <a:bodyPr>
            <a:normAutofit/>
          </a:bodyPr>
          <a:lstStyle/>
          <a:p>
            <a:r>
              <a:rPr lang="en-US" sz="4400" b="1" dirty="0" smtClean="0">
                <a:solidFill>
                  <a:schemeClr val="tx1"/>
                </a:solidFill>
              </a:rPr>
              <a:t>Frames</a:t>
            </a:r>
            <a:endParaRPr lang="en-US" sz="4400" b="1"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566" y="2971800"/>
            <a:ext cx="5621716" cy="3592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7307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8153400" cy="838200"/>
          </a:xfrm>
        </p:spPr>
        <p:txBody>
          <a:bodyPr>
            <a:normAutofit/>
          </a:bodyPr>
          <a:lstStyle/>
          <a:p>
            <a:r>
              <a:rPr lang="en-US" b="1" dirty="0" smtClean="0"/>
              <a:t>Example</a:t>
            </a:r>
            <a:r>
              <a:rPr lang="en-US" b="1" dirty="0"/>
              <a:t>: </a:t>
            </a:r>
            <a:endParaRPr lang="en-US" dirty="0"/>
          </a:p>
        </p:txBody>
      </p:sp>
      <p:sp>
        <p:nvSpPr>
          <p:cNvPr id="3" name="Content Placeholder 2"/>
          <p:cNvSpPr>
            <a:spLocks noGrp="1"/>
          </p:cNvSpPr>
          <p:nvPr>
            <p:ph idx="1"/>
          </p:nvPr>
        </p:nvSpPr>
        <p:spPr>
          <a:xfrm>
            <a:off x="990600" y="1524001"/>
            <a:ext cx="8153400" cy="5334000"/>
          </a:xfrm>
        </p:spPr>
        <p:txBody>
          <a:bodyPr>
            <a:normAutofit fontScale="70000" lnSpcReduction="20000"/>
          </a:bodyPr>
          <a:lstStyle/>
          <a:p>
            <a:r>
              <a:rPr lang="en-US" b="1" dirty="0"/>
              <a:t>There are several other aspects of frames to note from this </a:t>
            </a:r>
            <a:r>
              <a:rPr lang="en-US" dirty="0" smtClean="0"/>
              <a:t>&lt;</a:t>
            </a:r>
            <a:r>
              <a:rPr lang="en-US" dirty="0"/>
              <a:t>FRAMESET ...&gt; is used instead of the &lt;BODY ...&gt; tag. The frameset file has no content which appears on the page, so it has no need for &lt;BODY ...&gt;, which designates the content of the page. In fact, if you use &lt;BODY ...&gt; (except inside &lt;NOFRAMES&gt;), the frames will not appear. Tags in &lt;HEAD&gt;, including &lt;TITLE&gt;, still have their intended effects. </a:t>
            </a:r>
          </a:p>
          <a:p>
            <a:pPr lvl="0"/>
            <a:r>
              <a:rPr lang="en-US" dirty="0"/>
              <a:t>Rows and columns are described by a list of widths or heights. For example COLS="25%, *, 40%" says that there will be three columns. The first column takes up 25% of the width of the page, the third column takes up 40% of the width of the page, and the asterisk ("*") means "whatever is left over". See </a:t>
            </a:r>
            <a:r>
              <a:rPr lang="en-US" b="1" dirty="0"/>
              <a:t>COLS </a:t>
            </a:r>
            <a:r>
              <a:rPr lang="en-US" dirty="0"/>
              <a:t>and</a:t>
            </a:r>
            <a:r>
              <a:rPr lang="en-US" b="1" dirty="0"/>
              <a:t> ROWS</a:t>
            </a:r>
            <a:r>
              <a:rPr lang="en-US" dirty="0"/>
              <a:t> for more details. </a:t>
            </a:r>
          </a:p>
          <a:p>
            <a:pPr lvl="0"/>
            <a:r>
              <a:rPr lang="en-US" dirty="0"/>
              <a:t>You do not explicitly designate the start and ending of each row. The browser keeps adding frames until it reaches the number designated by COLS, then starts another row</a:t>
            </a:r>
          </a:p>
        </p:txBody>
      </p:sp>
    </p:spTree>
    <p:extLst>
      <p:ext uri="{BB962C8B-B14F-4D97-AF65-F5344CB8AC3E}">
        <p14:creationId xmlns:p14="http://schemas.microsoft.com/office/powerpoint/2010/main" val="1294424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8132618" cy="990600"/>
          </a:xfrm>
        </p:spPr>
        <p:txBody>
          <a:bodyPr/>
          <a:lstStyle/>
          <a:p>
            <a:r>
              <a:rPr lang="en-US" b="1" dirty="0"/>
              <a:t>Nested Framesets</a:t>
            </a:r>
            <a:endParaRPr lang="en-US" dirty="0"/>
          </a:p>
        </p:txBody>
      </p:sp>
      <p:sp>
        <p:nvSpPr>
          <p:cNvPr id="3" name="Content Placeholder 2"/>
          <p:cNvSpPr>
            <a:spLocks noGrp="1"/>
          </p:cNvSpPr>
          <p:nvPr>
            <p:ph idx="1"/>
          </p:nvPr>
        </p:nvSpPr>
        <p:spPr>
          <a:xfrm>
            <a:off x="1066800" y="1600201"/>
            <a:ext cx="4445395" cy="5278582"/>
          </a:xfrm>
        </p:spPr>
        <p:txBody>
          <a:bodyPr>
            <a:normAutofit fontScale="55000" lnSpcReduction="20000"/>
          </a:bodyPr>
          <a:lstStyle/>
          <a:p>
            <a:pPr lvl="0"/>
            <a:r>
              <a:rPr lang="en-US" dirty="0"/>
              <a:t>Let's move now to a more real world example, and a few more techniques for using frames. One of the most popular uses for frames is the "title bar and side menu" method. We'll use as an example a page of recipes, pictured at right. The title of the page, "Great Recipes" stays stationary in a frame at top, a contents list is on the left, and the recipes themselves are in the large box on the right. As you click on the name of a recipe in the contents list, that recipe appears on the right. Go ahead and try out the real page. </a:t>
            </a:r>
          </a:p>
          <a:p>
            <a:pPr lvl="0"/>
            <a:r>
              <a:rPr lang="en-US" dirty="0"/>
              <a:t>Remember that a frameset is like a "table of documents" with rows and columns. The recipes page, however, has one column on top, but two on bottom. This is done by nesting framesets, putting one frameset inside another. </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2195" y="1676400"/>
            <a:ext cx="3631806"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1038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8229600" cy="1143000"/>
          </a:xfrm>
        </p:spPr>
        <p:txBody>
          <a:bodyPr/>
          <a:lstStyle/>
          <a:p>
            <a:r>
              <a:rPr lang="en-US" dirty="0" smtClean="0"/>
              <a:t>Code for nested framesets</a:t>
            </a:r>
            <a:endParaRPr lang="en-US" dirty="0"/>
          </a:p>
        </p:txBody>
      </p:sp>
      <p:sp>
        <p:nvSpPr>
          <p:cNvPr id="3" name="Content Placeholder 2"/>
          <p:cNvSpPr>
            <a:spLocks noGrp="1"/>
          </p:cNvSpPr>
          <p:nvPr>
            <p:ph idx="1"/>
          </p:nvPr>
        </p:nvSpPr>
        <p:spPr>
          <a:xfrm>
            <a:off x="990600" y="1524000"/>
            <a:ext cx="8153400" cy="5334000"/>
          </a:xfrm>
        </p:spPr>
        <p:txBody>
          <a:bodyPr>
            <a:normAutofit fontScale="47500" lnSpcReduction="20000"/>
          </a:bodyPr>
          <a:lstStyle/>
          <a:p>
            <a:pPr marL="0" indent="0">
              <a:buNone/>
            </a:pPr>
            <a:r>
              <a:rPr lang="en-US" dirty="0"/>
              <a:t>&lt;HTML&gt;</a:t>
            </a:r>
          </a:p>
          <a:p>
            <a:pPr marL="0" indent="0">
              <a:buNone/>
            </a:pPr>
            <a:r>
              <a:rPr lang="en-US" dirty="0"/>
              <a:t>&lt;HEAD&gt;</a:t>
            </a:r>
          </a:p>
          <a:p>
            <a:pPr marL="0" indent="0">
              <a:buNone/>
            </a:pPr>
            <a:r>
              <a:rPr lang="en-US" dirty="0"/>
              <a:t>&lt;TITLE&gt;Great Recipes&lt;/TITLE&gt;</a:t>
            </a:r>
          </a:p>
          <a:p>
            <a:pPr marL="0" indent="0">
              <a:buNone/>
            </a:pPr>
            <a:r>
              <a:rPr lang="en-US" dirty="0"/>
              <a:t>&lt;/HEAD&gt;</a:t>
            </a:r>
          </a:p>
          <a:p>
            <a:pPr marL="0" indent="0">
              <a:buNone/>
            </a:pPr>
            <a:r>
              <a:rPr lang="en-US" i="1" dirty="0"/>
              <a:t>&lt;FRAMESET ROWS="15%,*"&gt;</a:t>
            </a:r>
            <a:endParaRPr lang="en-US" dirty="0"/>
          </a:p>
          <a:p>
            <a:pPr marL="0" indent="0">
              <a:buNone/>
            </a:pPr>
            <a:r>
              <a:rPr lang="en-US" dirty="0"/>
              <a:t>   &lt;FRAME SRC="recipetitlebar.html" NAME=TITLE SCROLLING=NO&gt;</a:t>
            </a:r>
          </a:p>
          <a:p>
            <a:pPr marL="0" indent="0">
              <a:buNone/>
            </a:pPr>
            <a:r>
              <a:rPr lang="en-US" dirty="0"/>
              <a:t> </a:t>
            </a:r>
          </a:p>
          <a:p>
            <a:pPr marL="0" indent="0">
              <a:buNone/>
            </a:pPr>
            <a:r>
              <a:rPr lang="en-US" dirty="0"/>
              <a:t>   </a:t>
            </a:r>
            <a:r>
              <a:rPr lang="en-US" i="1" dirty="0"/>
              <a:t>&lt;FRAMESET COLS="20%,*"&gt;</a:t>
            </a:r>
            <a:endParaRPr lang="en-US" dirty="0"/>
          </a:p>
          <a:p>
            <a:pPr marL="0" indent="0">
              <a:buNone/>
            </a:pPr>
            <a:r>
              <a:rPr lang="en-US" dirty="0"/>
              <a:t>      &lt;FRAME SRC="recipesidebar.html" NAME=SIDEBAR&gt;</a:t>
            </a:r>
          </a:p>
          <a:p>
            <a:pPr marL="0" indent="0">
              <a:buNone/>
            </a:pPr>
            <a:r>
              <a:rPr lang="en-US" dirty="0"/>
              <a:t>      &lt;FRAME SRC="recipes.html" NAME=RECIPES&gt;</a:t>
            </a:r>
          </a:p>
          <a:p>
            <a:pPr marL="0" indent="0">
              <a:buNone/>
            </a:pPr>
            <a:r>
              <a:rPr lang="en-US" dirty="0"/>
              <a:t>   </a:t>
            </a:r>
            <a:r>
              <a:rPr lang="en-US" i="1" dirty="0"/>
              <a:t>&lt;/FRAMESET&gt;</a:t>
            </a:r>
            <a:endParaRPr lang="en-US" dirty="0"/>
          </a:p>
          <a:p>
            <a:pPr marL="0" indent="0">
              <a:buNone/>
            </a:pPr>
            <a:r>
              <a:rPr lang="en-US" dirty="0"/>
              <a:t> </a:t>
            </a:r>
          </a:p>
          <a:p>
            <a:pPr marL="0" indent="0">
              <a:buNone/>
            </a:pPr>
            <a:r>
              <a:rPr lang="en-US" dirty="0"/>
              <a:t>   &lt;NOFRAMES&gt;</a:t>
            </a:r>
          </a:p>
          <a:p>
            <a:pPr marL="0" indent="0">
              <a:buNone/>
            </a:pPr>
            <a:r>
              <a:rPr lang="en-US" dirty="0"/>
              <a:t>   &lt;H1&gt;Great Recipes&lt;/H1&gt;</a:t>
            </a:r>
          </a:p>
          <a:p>
            <a:pPr marL="0" indent="0">
              <a:buNone/>
            </a:pPr>
            <a:r>
              <a:rPr lang="en-US" dirty="0"/>
              <a:t>   No frames? No Problem! Take a look at our </a:t>
            </a:r>
          </a:p>
          <a:p>
            <a:pPr marL="0" indent="0">
              <a:buNone/>
            </a:pPr>
            <a:r>
              <a:rPr lang="en-US" dirty="0"/>
              <a:t>   &lt;A HREF="recipes.html"&gt;no-frames&lt;/A&gt; version.</a:t>
            </a:r>
          </a:p>
          <a:p>
            <a:pPr marL="0" indent="0">
              <a:buNone/>
            </a:pPr>
            <a:r>
              <a:rPr lang="en-US" dirty="0"/>
              <a:t>   &lt;/NOFRAMES&gt;</a:t>
            </a:r>
          </a:p>
          <a:p>
            <a:pPr marL="0" indent="0">
              <a:buNone/>
            </a:pPr>
            <a:r>
              <a:rPr lang="en-US" dirty="0"/>
              <a:t> </a:t>
            </a:r>
          </a:p>
          <a:p>
            <a:pPr marL="0" indent="0">
              <a:buNone/>
            </a:pPr>
            <a:r>
              <a:rPr lang="en-US" i="1" dirty="0"/>
              <a:t>&lt;/FRAMESET&gt;</a:t>
            </a:r>
            <a:endParaRPr lang="en-US" dirty="0"/>
          </a:p>
          <a:p>
            <a:pPr marL="0" indent="0">
              <a:buNone/>
            </a:pPr>
            <a:r>
              <a:rPr lang="en-US" dirty="0"/>
              <a:t>&lt;/HTML&gt;</a:t>
            </a:r>
          </a:p>
          <a:p>
            <a:endParaRPr lang="en-US" dirty="0"/>
          </a:p>
        </p:txBody>
      </p:sp>
    </p:spTree>
    <p:extLst>
      <p:ext uri="{BB962C8B-B14F-4D97-AF65-F5344CB8AC3E}">
        <p14:creationId xmlns:p14="http://schemas.microsoft.com/office/powerpoint/2010/main" val="2088506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8200" y="1600200"/>
            <a:ext cx="4114800" cy="5257800"/>
          </a:xfrm>
        </p:spPr>
        <p:txBody>
          <a:bodyPr>
            <a:normAutofit fontScale="62500" lnSpcReduction="20000"/>
          </a:bodyPr>
          <a:lstStyle/>
          <a:p>
            <a:pPr lvl="0"/>
            <a:r>
              <a:rPr lang="en-US" dirty="0"/>
              <a:t>The first &lt;FRAMESET ...&gt; tag says "this frameset will have two rows" (and, implicitly, only one column, since COLS was left out). The first &lt;FRAME ...&gt; tag puts a document in the first frame. The second frame is filled in not by a document but by another frameset. The second &lt;FRAMESET ...&gt; is creating a "table within a table", or, to be more correct, a frameset within a frameset.</a:t>
            </a:r>
          </a:p>
          <a:p>
            <a:pPr marL="0" indent="0">
              <a:buNone/>
            </a:pPr>
            <a:r>
              <a:rPr lang="en-US" b="1" dirty="0"/>
              <a:t> </a:t>
            </a:r>
            <a:endParaRPr lang="en-US" dirty="0"/>
          </a:p>
          <a:p>
            <a:r>
              <a:rPr lang="en-US" b="1" dirty="0"/>
              <a:t>Targeting Frames</a:t>
            </a:r>
            <a:endParaRPr lang="en-US" dirty="0"/>
          </a:p>
          <a:p>
            <a:pPr marL="0" lvl="0" indent="0">
              <a:buNone/>
            </a:pPr>
            <a:r>
              <a:rPr lang="en-US" dirty="0"/>
              <a:t>Each frame is given a name using &lt;FRAME NAME="..."&gt;. These names uniquely identify each frame. Using these names, links in other frames can tell the browsers which frame the link targets. </a:t>
            </a:r>
          </a:p>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7002" y="1600200"/>
            <a:ext cx="4158171"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9947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8077200" cy="762000"/>
          </a:xfrm>
        </p:spPr>
        <p:txBody>
          <a:bodyPr/>
          <a:lstStyle/>
          <a:p>
            <a:r>
              <a:rPr lang="en-US" dirty="0" smtClean="0"/>
              <a:t>Targeting Frames</a:t>
            </a:r>
            <a:endParaRPr lang="en-US" dirty="0"/>
          </a:p>
        </p:txBody>
      </p:sp>
      <p:sp>
        <p:nvSpPr>
          <p:cNvPr id="3" name="Content Placeholder 2"/>
          <p:cNvSpPr>
            <a:spLocks noGrp="1"/>
          </p:cNvSpPr>
          <p:nvPr>
            <p:ph idx="1"/>
          </p:nvPr>
        </p:nvSpPr>
        <p:spPr>
          <a:xfrm>
            <a:off x="914400" y="1676401"/>
            <a:ext cx="8229600" cy="5181600"/>
          </a:xfrm>
        </p:spPr>
        <p:txBody>
          <a:bodyPr>
            <a:normAutofit fontScale="47500" lnSpcReduction="20000"/>
          </a:bodyPr>
          <a:lstStyle/>
          <a:p>
            <a:r>
              <a:rPr lang="en-US" b="1" dirty="0"/>
              <a:t>For example, this code creates a framed page, naming the frames TITLE, SIDEBAR, and MAIN: </a:t>
            </a:r>
            <a:endParaRPr lang="en-US" dirty="0"/>
          </a:p>
          <a:p>
            <a:pPr marL="0" indent="0">
              <a:buNone/>
            </a:pPr>
            <a:r>
              <a:rPr lang="en-US" dirty="0"/>
              <a:t>&lt;FRAMESET ROWS="15%,*"&gt;</a:t>
            </a:r>
          </a:p>
          <a:p>
            <a:pPr marL="0" indent="0">
              <a:buNone/>
            </a:pPr>
            <a:r>
              <a:rPr lang="en-US" dirty="0"/>
              <a:t>   &lt;FRAME SRC="tfetitle.html" </a:t>
            </a:r>
            <a:r>
              <a:rPr lang="en-US" i="1" dirty="0"/>
              <a:t>NAME=TITLE</a:t>
            </a:r>
            <a:r>
              <a:rPr lang="en-US" dirty="0"/>
              <a:t> SCROLLING=NO MARGINHEIGHT=1&gt;</a:t>
            </a:r>
          </a:p>
          <a:p>
            <a:pPr marL="0" indent="0">
              <a:buNone/>
            </a:pPr>
            <a:r>
              <a:rPr lang="en-US" dirty="0"/>
              <a:t>   &lt;FRAMESET COLS="20%,*"&gt;</a:t>
            </a:r>
          </a:p>
          <a:p>
            <a:pPr marL="0" indent="0">
              <a:buNone/>
            </a:pPr>
            <a:r>
              <a:rPr lang="en-US" dirty="0"/>
              <a:t>      &lt;FRAME SRC="tfesidebar.html" </a:t>
            </a:r>
            <a:r>
              <a:rPr lang="en-US" i="1" dirty="0"/>
              <a:t>NAME=SIDEBAR</a:t>
            </a:r>
            <a:r>
              <a:rPr lang="en-US" dirty="0"/>
              <a:t>&gt;</a:t>
            </a:r>
          </a:p>
          <a:p>
            <a:pPr marL="0" indent="0">
              <a:buNone/>
            </a:pPr>
            <a:r>
              <a:rPr lang="en-US" dirty="0"/>
              <a:t>      &lt;FRAME SRC="tfemain.html" </a:t>
            </a:r>
            <a:r>
              <a:rPr lang="en-US" i="1" dirty="0"/>
              <a:t>NAME=MAIN</a:t>
            </a:r>
            <a:r>
              <a:rPr lang="en-US" dirty="0"/>
              <a:t>&gt;</a:t>
            </a:r>
          </a:p>
          <a:p>
            <a:pPr marL="0" indent="0">
              <a:buNone/>
            </a:pPr>
            <a:r>
              <a:rPr lang="en-US" dirty="0"/>
              <a:t>   &lt;/FRAMESET&gt;</a:t>
            </a:r>
          </a:p>
          <a:p>
            <a:pPr marL="0" indent="0">
              <a:buNone/>
            </a:pPr>
            <a:r>
              <a:rPr lang="en-US" dirty="0"/>
              <a:t>&lt;NOFRAMES&gt;</a:t>
            </a:r>
            <a:r>
              <a:rPr lang="en-US" i="1" dirty="0"/>
              <a:t>NOFRAMES stuff</a:t>
            </a:r>
            <a:endParaRPr lang="en-US" dirty="0"/>
          </a:p>
          <a:p>
            <a:pPr marL="0" indent="0">
              <a:buNone/>
            </a:pPr>
            <a:r>
              <a:rPr lang="en-US" dirty="0"/>
              <a:t>&lt;/NOFRAMES&gt;</a:t>
            </a:r>
          </a:p>
          <a:p>
            <a:pPr marL="0" indent="0">
              <a:buNone/>
            </a:pPr>
            <a:r>
              <a:rPr lang="en-US" dirty="0"/>
              <a:t>&lt;/FRAMESET&gt;</a:t>
            </a:r>
          </a:p>
          <a:p>
            <a:r>
              <a:rPr lang="en-US" dirty="0"/>
              <a:t>To target one of these frames, the link should have a</a:t>
            </a:r>
            <a:r>
              <a:rPr lang="en-US" b="1" dirty="0"/>
              <a:t> TARGET</a:t>
            </a:r>
            <a:r>
              <a:rPr lang="en-US" dirty="0"/>
              <a:t> attribute set to the name of the frame where the linked page should appear. So, for example, this code creates a link to tfetacos.html and targets that link to the MAIN frame: &lt;A HREF="tfetacos.html" </a:t>
            </a:r>
            <a:r>
              <a:rPr lang="en-US" i="1" dirty="0"/>
              <a:t>TARGET=MAIN</a:t>
            </a:r>
            <a:r>
              <a:rPr lang="en-US" dirty="0"/>
              <a:t>&gt;my link&lt;/A&gt;</a:t>
            </a:r>
            <a:r>
              <a:rPr lang="en-US" b="1" dirty="0"/>
              <a:t> . If you have a link that you want to select so it appears on the entire screen, you must use the attribute “target = </a:t>
            </a:r>
            <a:r>
              <a:rPr lang="en-US" b="1" dirty="0" smtClean="0"/>
              <a:t>_top”.  </a:t>
            </a:r>
            <a:r>
              <a:rPr lang="en-US" b="1" dirty="0"/>
              <a:t>This will put the whole web page that is selected on one page. </a:t>
            </a:r>
            <a:endParaRPr lang="en-US" dirty="0"/>
          </a:p>
          <a:p>
            <a:pPr marL="0" indent="0">
              <a:buNone/>
            </a:pPr>
            <a:r>
              <a:rPr lang="en-US" b="1" dirty="0"/>
              <a:t>Targeting the Whole Window</a:t>
            </a:r>
            <a:endParaRPr lang="en-US" dirty="0"/>
          </a:p>
          <a:p>
            <a:pPr lvl="0"/>
            <a:r>
              <a:rPr lang="en-US" dirty="0"/>
              <a:t>Eventually in a framed site you want to "break out"... link to a page and have that page take over the entire window. To create this sort of link, we add TARGET="_top" to the &lt;A ...&gt; tag:</a:t>
            </a:r>
          </a:p>
          <a:p>
            <a:pPr marL="0" indent="0">
              <a:buNone/>
            </a:pPr>
            <a:r>
              <a:rPr lang="en-US" dirty="0"/>
              <a:t> &lt;A HREF="wwtarget.html" </a:t>
            </a:r>
            <a:r>
              <a:rPr lang="en-US" i="1" dirty="0"/>
              <a:t>TARGET="_top"</a:t>
            </a:r>
            <a:r>
              <a:rPr lang="en-US" dirty="0"/>
              <a:t>&gt;</a:t>
            </a:r>
          </a:p>
          <a:p>
            <a:endParaRPr lang="en-US" dirty="0"/>
          </a:p>
        </p:txBody>
      </p:sp>
    </p:spTree>
    <p:extLst>
      <p:ext uri="{BB962C8B-B14F-4D97-AF65-F5344CB8AC3E}">
        <p14:creationId xmlns:p14="http://schemas.microsoft.com/office/powerpoint/2010/main" val="1609824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599" y="685800"/>
            <a:ext cx="8129155" cy="914400"/>
          </a:xfrm>
        </p:spPr>
        <p:txBody>
          <a:bodyPr>
            <a:normAutofit/>
          </a:bodyPr>
          <a:lstStyle/>
          <a:p>
            <a:r>
              <a:rPr lang="en-US" dirty="0" smtClean="0"/>
              <a:t>NOFRAMES</a:t>
            </a:r>
            <a:endParaRPr lang="en-US" dirty="0"/>
          </a:p>
        </p:txBody>
      </p:sp>
      <p:sp>
        <p:nvSpPr>
          <p:cNvPr id="6" name="Content Placeholder 5"/>
          <p:cNvSpPr>
            <a:spLocks noGrp="1"/>
          </p:cNvSpPr>
          <p:nvPr>
            <p:ph idx="1"/>
          </p:nvPr>
        </p:nvSpPr>
        <p:spPr>
          <a:xfrm>
            <a:off x="990599" y="1600200"/>
            <a:ext cx="8139545" cy="5278583"/>
          </a:xfrm>
        </p:spPr>
        <p:txBody>
          <a:bodyPr>
            <a:normAutofit fontScale="70000" lnSpcReduction="20000"/>
          </a:bodyPr>
          <a:lstStyle/>
          <a:p>
            <a:r>
              <a:rPr lang="en-US" dirty="0" smtClean="0"/>
              <a:t>As </a:t>
            </a:r>
            <a:r>
              <a:rPr lang="en-US" dirty="0"/>
              <a:t>mentioned earlier, frames don't degrade well. Browsers that don't know frames (for example, Mosaic or Lynx) see none of what was intended to be on the page. That's where &lt;NOFRAMES&gt; comes in. Browsers that know frames will ignore everything between &lt;NOFRAMES&gt; and &lt;/NOFRAMES&gt;. Browsers that don't understand frames will also not understand (and therefore ignore) &lt;NOFRAMES&gt;, and display the content. So in our example, someone with a browser that doesn't recognize frames will see this: </a:t>
            </a:r>
          </a:p>
          <a:p>
            <a:r>
              <a:rPr lang="en-US" dirty="0"/>
              <a:t>Great </a:t>
            </a:r>
            <a:r>
              <a:rPr lang="en-US" dirty="0" smtClean="0"/>
              <a:t>Recipes from previous slide Don't </a:t>
            </a:r>
            <a:r>
              <a:rPr lang="en-US" dirty="0"/>
              <a:t>have frames? Take a look at our no-frames version. </a:t>
            </a:r>
          </a:p>
          <a:p>
            <a:r>
              <a:rPr lang="en-US" dirty="0"/>
              <a:t>It's best to provide no-frames alternatives. There are substantial numbers of people surfing the net who can't see frames. Rude &lt;NOFRAMES&gt; content like "It's time to get a real browser" only serve to make you look like someone who can't create a complete web site. </a:t>
            </a:r>
          </a:p>
          <a:p>
            <a:endParaRPr lang="en-US" dirty="0"/>
          </a:p>
        </p:txBody>
      </p:sp>
    </p:spTree>
    <p:extLst>
      <p:ext uri="{BB962C8B-B14F-4D97-AF65-F5344CB8AC3E}">
        <p14:creationId xmlns:p14="http://schemas.microsoft.com/office/powerpoint/2010/main" val="3163771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8153400" cy="990600"/>
          </a:xfrm>
        </p:spPr>
        <p:txBody>
          <a:bodyPr>
            <a:normAutofit/>
          </a:bodyPr>
          <a:lstStyle/>
          <a:p>
            <a:r>
              <a:rPr lang="en-US" b="1" dirty="0"/>
              <a:t>No Borders Between </a:t>
            </a:r>
            <a:r>
              <a:rPr lang="en-US" b="1" dirty="0" smtClean="0"/>
              <a:t>Frames</a:t>
            </a:r>
            <a:endParaRPr lang="en-US" dirty="0"/>
          </a:p>
        </p:txBody>
      </p:sp>
      <p:sp>
        <p:nvSpPr>
          <p:cNvPr id="3" name="Content Placeholder 2"/>
          <p:cNvSpPr>
            <a:spLocks noGrp="1"/>
          </p:cNvSpPr>
          <p:nvPr>
            <p:ph idx="1"/>
          </p:nvPr>
        </p:nvSpPr>
        <p:spPr>
          <a:xfrm>
            <a:off x="1066799" y="1600201"/>
            <a:ext cx="8063345" cy="5257800"/>
          </a:xfrm>
        </p:spPr>
        <p:txBody>
          <a:bodyPr>
            <a:normAutofit fontScale="92500" lnSpcReduction="20000"/>
          </a:bodyPr>
          <a:lstStyle/>
          <a:p>
            <a:r>
              <a:rPr lang="en-US" dirty="0" smtClean="0"/>
              <a:t>By </a:t>
            </a:r>
            <a:r>
              <a:rPr lang="en-US" dirty="0"/>
              <a:t>default frames have visible borders between them. Sometimes, however, you want the frames to join directly to each other with no border between them. MSIE and Netscape recognize different attributes in &lt;FRAMESET ...&gt; for this purpose, but they are mutually compatible, so you can use all of them at once. </a:t>
            </a:r>
          </a:p>
          <a:p>
            <a:r>
              <a:rPr lang="en-US" dirty="0"/>
              <a:t>To create a borderless frameset, use a &lt;FRAMESET ...&gt; tag with FRAMEBORDER, FRAMESPACING, and BORDER attributes like this:</a:t>
            </a:r>
          </a:p>
          <a:p>
            <a:pPr marL="0" indent="0">
              <a:buNone/>
            </a:pPr>
            <a:r>
              <a:rPr lang="en-US" dirty="0"/>
              <a:t>&lt;FRAMESET ROWS="20%,*" </a:t>
            </a:r>
            <a:r>
              <a:rPr lang="en-US" i="1" dirty="0"/>
              <a:t>FRAMEBORDER=NO FRAMESPACING=0 BORDER=0</a:t>
            </a:r>
            <a:r>
              <a:rPr lang="en-US" dirty="0"/>
              <a:t>&gt;</a:t>
            </a:r>
          </a:p>
          <a:p>
            <a:endParaRPr lang="en-US" dirty="0"/>
          </a:p>
        </p:txBody>
      </p:sp>
    </p:spTree>
    <p:extLst>
      <p:ext uri="{BB962C8B-B14F-4D97-AF65-F5344CB8AC3E}">
        <p14:creationId xmlns:p14="http://schemas.microsoft.com/office/powerpoint/2010/main" val="373092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8077200" cy="990600"/>
          </a:xfrm>
        </p:spPr>
        <p:txBody>
          <a:bodyPr>
            <a:normAutofit/>
          </a:bodyPr>
          <a:lstStyle/>
          <a:p>
            <a:r>
              <a:rPr lang="en-US" b="1" dirty="0"/>
              <a:t>Don't Get </a:t>
            </a:r>
            <a:r>
              <a:rPr lang="en-US" b="1" dirty="0" smtClean="0"/>
              <a:t>Framed</a:t>
            </a:r>
            <a:endParaRPr lang="en-US" dirty="0"/>
          </a:p>
        </p:txBody>
      </p:sp>
      <p:sp>
        <p:nvSpPr>
          <p:cNvPr id="3" name="Content Placeholder 2"/>
          <p:cNvSpPr>
            <a:spLocks noGrp="1"/>
          </p:cNvSpPr>
          <p:nvPr>
            <p:ph idx="1"/>
          </p:nvPr>
        </p:nvSpPr>
        <p:spPr>
          <a:xfrm>
            <a:off x="990600" y="1676401"/>
            <a:ext cx="8153400" cy="5181600"/>
          </a:xfrm>
        </p:spPr>
        <p:txBody>
          <a:bodyPr>
            <a:normAutofit fontScale="70000" lnSpcReduction="20000"/>
          </a:bodyPr>
          <a:lstStyle/>
          <a:p>
            <a:r>
              <a:rPr lang="en-US" dirty="0" smtClean="0"/>
              <a:t>Frames </a:t>
            </a:r>
            <a:r>
              <a:rPr lang="en-US" dirty="0"/>
              <a:t>allow you to combine different web pages together into one window, even if all of those pages aren't yours and weren't intended to be framed. If you don't want your page to be framed, put this little </a:t>
            </a:r>
            <a:r>
              <a:rPr lang="en-US" dirty="0" err="1"/>
              <a:t>Javascript</a:t>
            </a:r>
            <a:r>
              <a:rPr lang="en-US" dirty="0"/>
              <a:t> in the page: </a:t>
            </a:r>
          </a:p>
          <a:p>
            <a:pPr marL="0" indent="0">
              <a:buNone/>
            </a:pPr>
            <a:r>
              <a:rPr lang="en-US" dirty="0"/>
              <a:t>&lt;SCRIPT TYPE="text/</a:t>
            </a:r>
            <a:r>
              <a:rPr lang="en-US" dirty="0" err="1"/>
              <a:t>javascript</a:t>
            </a:r>
            <a:r>
              <a:rPr lang="en-US" dirty="0"/>
              <a:t>"&gt;</a:t>
            </a:r>
          </a:p>
          <a:p>
            <a:pPr marL="0" indent="0">
              <a:buNone/>
            </a:pPr>
            <a:r>
              <a:rPr lang="en-US" dirty="0"/>
              <a:t>&lt;!--</a:t>
            </a:r>
          </a:p>
          <a:p>
            <a:pPr marL="0" indent="0">
              <a:buNone/>
            </a:pPr>
            <a:r>
              <a:rPr lang="en-US" dirty="0"/>
              <a:t>if (top != self)</a:t>
            </a:r>
          </a:p>
          <a:p>
            <a:pPr marL="0" indent="0">
              <a:buNone/>
            </a:pPr>
            <a:r>
              <a:rPr lang="en-US" dirty="0"/>
              <a:t>     </a:t>
            </a:r>
            <a:r>
              <a:rPr lang="en-US" dirty="0" err="1"/>
              <a:t>top.location</a:t>
            </a:r>
            <a:r>
              <a:rPr lang="en-US" dirty="0"/>
              <a:t>=</a:t>
            </a:r>
            <a:r>
              <a:rPr lang="en-US" dirty="0" err="1"/>
              <a:t>self.document.location</a:t>
            </a:r>
            <a:r>
              <a:rPr lang="en-US" dirty="0"/>
              <a:t>;</a:t>
            </a:r>
          </a:p>
          <a:p>
            <a:pPr marL="0" indent="0">
              <a:buNone/>
            </a:pPr>
            <a:r>
              <a:rPr lang="en-US" dirty="0"/>
              <a:t>//--&gt;</a:t>
            </a:r>
          </a:p>
          <a:p>
            <a:pPr marL="0" indent="0">
              <a:buNone/>
            </a:pPr>
            <a:r>
              <a:rPr lang="en-US" dirty="0"/>
              <a:t>&lt;/SCRIPT&gt;</a:t>
            </a:r>
          </a:p>
          <a:p>
            <a:r>
              <a:rPr lang="en-US" dirty="0"/>
              <a:t>This script checks to see if the current page is the "top" page. If it is not, it tells the web browser to load the current web page as the top, thus wiping out any frames. Of course, this script won't work with browsers that don't understand scripting, or where scripting is turned off, but the script will work on most browsers, and that makes it a pretty effective deterrent.</a:t>
            </a:r>
          </a:p>
          <a:p>
            <a:endParaRPr lang="en-US" dirty="0"/>
          </a:p>
        </p:txBody>
      </p:sp>
    </p:spTree>
    <p:extLst>
      <p:ext uri="{BB962C8B-B14F-4D97-AF65-F5344CB8AC3E}">
        <p14:creationId xmlns:p14="http://schemas.microsoft.com/office/powerpoint/2010/main" val="3732246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2164" y="685800"/>
            <a:ext cx="8077200" cy="533400"/>
          </a:xfrm>
        </p:spPr>
        <p:txBody>
          <a:bodyPr>
            <a:normAutofit fontScale="90000"/>
          </a:bodyPr>
          <a:lstStyle/>
          <a:p>
            <a:r>
              <a:rPr lang="en-US" sz="3200" b="1" dirty="0"/>
              <a:t>Do Get </a:t>
            </a:r>
            <a:r>
              <a:rPr lang="en-US" sz="3200" b="1" dirty="0" smtClean="0"/>
              <a:t>Framed</a:t>
            </a:r>
            <a:endParaRPr lang="en-US" sz="3200" dirty="0"/>
          </a:p>
        </p:txBody>
      </p:sp>
      <p:sp>
        <p:nvSpPr>
          <p:cNvPr id="3" name="Content Placeholder 2"/>
          <p:cNvSpPr>
            <a:spLocks noGrp="1"/>
          </p:cNvSpPr>
          <p:nvPr>
            <p:ph idx="1"/>
          </p:nvPr>
        </p:nvSpPr>
        <p:spPr>
          <a:xfrm>
            <a:off x="990599" y="1143000"/>
            <a:ext cx="8160327" cy="5735783"/>
          </a:xfrm>
        </p:spPr>
        <p:txBody>
          <a:bodyPr>
            <a:normAutofit fontScale="25000" lnSpcReduction="20000"/>
          </a:bodyPr>
          <a:lstStyle/>
          <a:p>
            <a:r>
              <a:rPr lang="en-US" sz="4800" b="1" dirty="0" smtClean="0"/>
              <a:t>Sometimes </a:t>
            </a:r>
            <a:r>
              <a:rPr lang="en-US" sz="4800" b="1" dirty="0"/>
              <a:t>a particular web page only makes sense if it appears in a frame, yet users somehow find the page in an unframed state. This particularly tends to happen when users find the page through a search engine. To give the reader a clue that this isn't the page where they should be, paste this </a:t>
            </a:r>
            <a:r>
              <a:rPr lang="en-US" sz="4800" b="1" dirty="0" err="1"/>
              <a:t>Javascript</a:t>
            </a:r>
            <a:r>
              <a:rPr lang="en-US" sz="4800" b="1" dirty="0"/>
              <a:t> at the top of the page, before any text: </a:t>
            </a:r>
          </a:p>
          <a:p>
            <a:pPr marL="0" indent="0">
              <a:buNone/>
            </a:pPr>
            <a:r>
              <a:rPr lang="en-US" sz="4800" b="1" dirty="0"/>
              <a:t>&lt;SCRIPT TYPE="text/</a:t>
            </a:r>
            <a:r>
              <a:rPr lang="en-US" sz="4800" b="1" dirty="0" err="1"/>
              <a:t>javascript</a:t>
            </a:r>
            <a:r>
              <a:rPr lang="en-US" sz="4800" b="1" dirty="0"/>
              <a:t>"&gt;</a:t>
            </a:r>
          </a:p>
          <a:p>
            <a:pPr marL="0" indent="0">
              <a:buNone/>
            </a:pPr>
            <a:r>
              <a:rPr lang="en-US" sz="4800" b="1" dirty="0"/>
              <a:t>&lt;!--</a:t>
            </a:r>
          </a:p>
          <a:p>
            <a:pPr marL="0" indent="0">
              <a:buNone/>
            </a:pPr>
            <a:r>
              <a:rPr lang="en-US" sz="4800" b="1" dirty="0"/>
              <a:t>function </a:t>
            </a:r>
            <a:r>
              <a:rPr lang="en-US" sz="4800" b="1" dirty="0" err="1"/>
              <a:t>checkframed</a:t>
            </a:r>
            <a:r>
              <a:rPr lang="en-US" sz="4800" b="1" dirty="0"/>
              <a:t>(</a:t>
            </a:r>
            <a:r>
              <a:rPr lang="en-US" sz="4800" b="1" dirty="0" err="1"/>
              <a:t>gourl</a:t>
            </a:r>
            <a:r>
              <a:rPr lang="en-US" sz="4800" b="1" dirty="0"/>
              <a:t>)</a:t>
            </a:r>
          </a:p>
          <a:p>
            <a:pPr marL="0" indent="0">
              <a:buNone/>
            </a:pPr>
            <a:r>
              <a:rPr lang="en-US" sz="4800" b="1" dirty="0"/>
              <a:t>{</a:t>
            </a:r>
          </a:p>
          <a:p>
            <a:pPr marL="0" indent="0">
              <a:buNone/>
            </a:pPr>
            <a:r>
              <a:rPr lang="en-US" sz="4800" b="1" dirty="0"/>
              <a:t>if (top == self)</a:t>
            </a:r>
          </a:p>
          <a:p>
            <a:pPr marL="0" indent="0">
              <a:buNone/>
            </a:pPr>
            <a:r>
              <a:rPr lang="en-US" sz="4800" b="1" dirty="0"/>
              <a:t>   </a:t>
            </a:r>
            <a:r>
              <a:rPr lang="en-US" sz="4800" b="1" dirty="0" err="1"/>
              <a:t>document.write</a:t>
            </a:r>
            <a:r>
              <a:rPr lang="en-US" sz="4800" b="1" dirty="0"/>
              <a:t>(</a:t>
            </a:r>
          </a:p>
          <a:p>
            <a:pPr marL="0" indent="0">
              <a:buNone/>
            </a:pPr>
            <a:r>
              <a:rPr lang="en-US" sz="4800" b="1" dirty="0"/>
              <a:t>      '&lt;DIV STYLE="padding:8pt;' + </a:t>
            </a:r>
          </a:p>
          <a:p>
            <a:pPr marL="0" indent="0">
              <a:buNone/>
            </a:pPr>
            <a:r>
              <a:rPr lang="en-US" sz="4800" b="1" dirty="0"/>
              <a:t>      'border-style:solid;border-width:8pt;' + </a:t>
            </a:r>
          </a:p>
          <a:p>
            <a:pPr marL="0" indent="0">
              <a:buNone/>
            </a:pPr>
            <a:r>
              <a:rPr lang="en-US" sz="4800" b="1" dirty="0"/>
              <a:t>      'border-color:66CC33;"&gt;' + </a:t>
            </a:r>
          </a:p>
          <a:p>
            <a:pPr marL="0" indent="0">
              <a:buNone/>
            </a:pPr>
            <a:r>
              <a:rPr lang="en-US" sz="4800" b="1" dirty="0"/>
              <a:t>      '&lt;STONG STYLE="font-size:30pt;' + </a:t>
            </a:r>
          </a:p>
          <a:p>
            <a:pPr marL="0" indent="0">
              <a:buNone/>
            </a:pPr>
            <a:r>
              <a:rPr lang="en-US" sz="4800" b="1" dirty="0"/>
              <a:t>      'font-weight:900;font-family:sans-serif"&gt;' + </a:t>
            </a:r>
          </a:p>
          <a:p>
            <a:pPr marL="0" indent="0">
              <a:buNone/>
            </a:pPr>
            <a:r>
              <a:rPr lang="en-US" sz="4800" b="1" dirty="0"/>
              <a:t>      'This page is intended as part of a ' + </a:t>
            </a:r>
          </a:p>
          <a:p>
            <a:pPr marL="0" indent="0">
              <a:buNone/>
            </a:pPr>
            <a:r>
              <a:rPr lang="en-US" sz="4800" b="1" dirty="0"/>
              <a:t>      '&lt;A HREF="' + </a:t>
            </a:r>
            <a:r>
              <a:rPr lang="en-US" sz="4800" b="1" dirty="0" err="1"/>
              <a:t>gourl</a:t>
            </a:r>
            <a:r>
              <a:rPr lang="en-US" sz="4800" b="1" dirty="0"/>
              <a:t> + '"&gt;framed document&lt;/A&gt;.' + </a:t>
            </a:r>
          </a:p>
          <a:p>
            <a:pPr marL="0" indent="0">
              <a:buNone/>
            </a:pPr>
            <a:r>
              <a:rPr lang="en-US" sz="4800" b="1" dirty="0"/>
              <a:t>      '&lt;/STRONG&gt;&lt;/DIV&gt;');</a:t>
            </a:r>
          </a:p>
          <a:p>
            <a:pPr marL="0" indent="0">
              <a:buNone/>
            </a:pPr>
            <a:r>
              <a:rPr lang="en-US" sz="4800" b="1" dirty="0" smtClean="0"/>
              <a:t>}</a:t>
            </a:r>
            <a:endParaRPr lang="en-US" sz="4800" b="1" dirty="0"/>
          </a:p>
          <a:p>
            <a:pPr marL="0" indent="0">
              <a:buNone/>
            </a:pPr>
            <a:r>
              <a:rPr lang="en-US" sz="4800" b="1" i="1" dirty="0" err="1"/>
              <a:t>checkframed</a:t>
            </a:r>
            <a:r>
              <a:rPr lang="en-US" sz="4800" b="1" i="1" dirty="0"/>
              <a:t>("dgftop.html</a:t>
            </a:r>
            <a:r>
              <a:rPr lang="en-US" sz="4800" b="1" i="1" dirty="0" smtClean="0"/>
              <a:t>");</a:t>
            </a:r>
            <a:endParaRPr lang="en-US" sz="4800" b="1" dirty="0"/>
          </a:p>
          <a:p>
            <a:pPr marL="0" indent="0">
              <a:buNone/>
            </a:pPr>
            <a:r>
              <a:rPr lang="en-US" sz="4800" b="1" dirty="0"/>
              <a:t>//--&gt;</a:t>
            </a:r>
          </a:p>
          <a:p>
            <a:pPr marL="0" indent="0">
              <a:buNone/>
            </a:pPr>
            <a:r>
              <a:rPr lang="en-US" sz="4800" b="1" dirty="0"/>
              <a:t>&lt;/SCRIPT&gt;</a:t>
            </a:r>
          </a:p>
          <a:p>
            <a:r>
              <a:rPr lang="en-US" sz="4800" b="1" dirty="0"/>
              <a:t>Change the URL in the last line to the URL of the frameset page. For example, if you want people to go to myhomepage.html then set the last line like this: </a:t>
            </a:r>
          </a:p>
          <a:p>
            <a:pPr marL="0" indent="0">
              <a:buNone/>
            </a:pPr>
            <a:r>
              <a:rPr lang="en-US" sz="4800" b="1" dirty="0" err="1"/>
              <a:t>checkframed</a:t>
            </a:r>
            <a:r>
              <a:rPr lang="en-US" sz="4800" b="1" dirty="0"/>
              <a:t>("myhomepage.html");</a:t>
            </a:r>
          </a:p>
          <a:p>
            <a:r>
              <a:rPr lang="en-US" sz="4800" b="1" dirty="0"/>
              <a:t>This script checks to see if the current page is the "top" page (if (top == self)). If it is, it writes out a notice to the user that they would probably rather be at another page, and writes out a link to that page. </a:t>
            </a:r>
          </a:p>
          <a:p>
            <a:r>
              <a:rPr lang="en-US" sz="4800" b="1" dirty="0"/>
              <a:t>You might notice a small disparity between this method and the Don't Get Framed method. In this example the user is presented with a passive link if they are not on the intended web page. In the previous example, however, no permission is asked: the browser is automatically forwarded to the intended page. The reason for this difference lies in the slight difference in intentions between the two pages. The "Don't Frame Me" script is intended to act as a deterrence, to stop somebody else from framing the page. The best deterrence in this case is to unload their page without further ado. The "Do Frame Me" script, however, is not intended to act as deterrence, only as a gentle reminder, so a gentler method of redirection is used. </a:t>
            </a:r>
          </a:p>
          <a:p>
            <a:endParaRPr lang="en-US" b="1" dirty="0"/>
          </a:p>
        </p:txBody>
      </p:sp>
    </p:spTree>
    <p:extLst>
      <p:ext uri="{BB962C8B-B14F-4D97-AF65-F5344CB8AC3E}">
        <p14:creationId xmlns:p14="http://schemas.microsoft.com/office/powerpoint/2010/main" val="39405285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7696200" cy="808038"/>
          </a:xfrm>
        </p:spPr>
        <p:txBody>
          <a:bodyPr>
            <a:normAutofit/>
          </a:bodyPr>
          <a:lstStyle/>
          <a:p>
            <a:r>
              <a:rPr lang="en-US" b="1" dirty="0"/>
              <a:t>Should You Use Frames</a:t>
            </a:r>
            <a:r>
              <a:rPr lang="en-US" b="1" dirty="0" smtClean="0"/>
              <a:t>?</a:t>
            </a:r>
            <a:endParaRPr lang="en-US" dirty="0"/>
          </a:p>
        </p:txBody>
      </p:sp>
      <p:sp>
        <p:nvSpPr>
          <p:cNvPr id="3" name="Content Placeholder 2"/>
          <p:cNvSpPr>
            <a:spLocks noGrp="1"/>
          </p:cNvSpPr>
          <p:nvPr>
            <p:ph idx="1"/>
          </p:nvPr>
        </p:nvSpPr>
        <p:spPr>
          <a:xfrm>
            <a:off x="990600" y="1600201"/>
            <a:ext cx="8153400" cy="5257800"/>
          </a:xfrm>
        </p:spPr>
        <p:txBody>
          <a:bodyPr>
            <a:normAutofit fontScale="62500" lnSpcReduction="20000"/>
          </a:bodyPr>
          <a:lstStyle/>
          <a:p>
            <a:pPr marL="0" indent="0">
              <a:buNone/>
            </a:pPr>
            <a:r>
              <a:rPr lang="en-US" dirty="0" smtClean="0"/>
              <a:t>Frames </a:t>
            </a:r>
            <a:r>
              <a:rPr lang="en-US" dirty="0"/>
              <a:t>are one of the most controversial uses of HTML. Objections to frames centers around a few basic issues:</a:t>
            </a:r>
          </a:p>
          <a:p>
            <a:pPr lvl="0"/>
            <a:r>
              <a:rPr lang="en-US" b="1" dirty="0"/>
              <a:t>Frames blocks out many peoples whose Browsers are Frames incapable.  </a:t>
            </a:r>
            <a:r>
              <a:rPr lang="en-US" dirty="0"/>
              <a:t/>
            </a:r>
            <a:br>
              <a:rPr lang="en-US" dirty="0"/>
            </a:br>
            <a:r>
              <a:rPr lang="en-US" dirty="0"/>
              <a:t/>
            </a:r>
            <a:br>
              <a:rPr lang="en-US" dirty="0"/>
            </a:br>
            <a:r>
              <a:rPr lang="en-US" dirty="0"/>
              <a:t>When designing a framed site, it's important to remember that many people use browsers that can't handle frames. Contrary to some people's perceptions, this is not just because the user is too lazy to "get a real browser". Some people use text or audio browsers which render material in a linear fashion. Others simply dislike frames and turn them off in their browser's settings. If you don't include no-frames content, you are simply leaving out a portion of your potential audience.</a:t>
            </a:r>
          </a:p>
          <a:p>
            <a:pPr marL="0" indent="0">
              <a:buNone/>
            </a:pPr>
            <a:r>
              <a:rPr lang="en-US" dirty="0"/>
              <a:t> </a:t>
            </a:r>
          </a:p>
          <a:p>
            <a:pPr lvl="0"/>
            <a:r>
              <a:rPr lang="en-US" b="1" dirty="0"/>
              <a:t>Frames Are Often Misused </a:t>
            </a:r>
          </a:p>
          <a:p>
            <a:pPr marL="400050" lvl="1" indent="0">
              <a:buNone/>
            </a:pPr>
            <a:r>
              <a:rPr lang="en-US" dirty="0" smtClean="0"/>
              <a:t>Probably </a:t>
            </a:r>
            <a:r>
              <a:rPr lang="en-US" dirty="0"/>
              <a:t>the biggest problem with frames is that it is so easy to use them incorrectly. The web is filled with pages that use frames not because they are correct for the situation but because "they're cool". This is what gives frames a bad name. If you are considering using frames, make the choice based on what works best for your site, not on the mere availability of "special effects". </a:t>
            </a:r>
          </a:p>
          <a:p>
            <a:endParaRPr lang="en-US" dirty="0"/>
          </a:p>
        </p:txBody>
      </p:sp>
    </p:spTree>
    <p:extLst>
      <p:ext uri="{BB962C8B-B14F-4D97-AF65-F5344CB8AC3E}">
        <p14:creationId xmlns:p14="http://schemas.microsoft.com/office/powerpoint/2010/main" val="3973522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9036" y="838200"/>
            <a:ext cx="8229600" cy="762000"/>
          </a:xfrm>
        </p:spPr>
        <p:txBody>
          <a:bodyPr>
            <a:normAutofit/>
          </a:bodyPr>
          <a:lstStyle/>
          <a:p>
            <a:r>
              <a:rPr lang="en-US" b="1" dirty="0"/>
              <a:t>Definition and </a:t>
            </a:r>
            <a:r>
              <a:rPr lang="en-US" b="1" dirty="0" smtClean="0"/>
              <a:t>Usage</a:t>
            </a:r>
            <a:endParaRPr lang="en-US" dirty="0"/>
          </a:p>
        </p:txBody>
      </p:sp>
      <p:sp>
        <p:nvSpPr>
          <p:cNvPr id="3" name="Content Placeholder 2"/>
          <p:cNvSpPr>
            <a:spLocks noGrp="1"/>
          </p:cNvSpPr>
          <p:nvPr>
            <p:ph idx="1"/>
          </p:nvPr>
        </p:nvSpPr>
        <p:spPr>
          <a:xfrm>
            <a:off x="838200" y="1524000"/>
            <a:ext cx="8229600" cy="5135563"/>
          </a:xfrm>
        </p:spPr>
        <p:txBody>
          <a:bodyPr>
            <a:normAutofit lnSpcReduction="10000"/>
          </a:bodyPr>
          <a:lstStyle/>
          <a:p>
            <a:r>
              <a:rPr lang="en-US" dirty="0" smtClean="0"/>
              <a:t>The </a:t>
            </a:r>
            <a:r>
              <a:rPr lang="en-US" dirty="0"/>
              <a:t>&lt;frame&gt; tag is not supported in HTML5.</a:t>
            </a:r>
          </a:p>
          <a:p>
            <a:r>
              <a:rPr lang="en-US" dirty="0"/>
              <a:t>The &lt;frame&gt; tag defines one particular window (frame) within a &lt;frameset&gt;.</a:t>
            </a:r>
          </a:p>
          <a:p>
            <a:r>
              <a:rPr lang="en-US" dirty="0"/>
              <a:t>Each &lt;frame&gt; in a &lt;frameset&gt; can have different attributes, such as border, scrolling, the ability to resize, etc.</a:t>
            </a:r>
          </a:p>
          <a:p>
            <a:r>
              <a:rPr lang="en-US" b="1" dirty="0"/>
              <a:t>Note:</a:t>
            </a:r>
            <a:r>
              <a:rPr lang="en-US" dirty="0"/>
              <a:t> If you want to validate a page containing frames, be sure the &lt;!DOCTYPE&gt; is set to either "HTML Frameset DTD" or "XHTML Frameset DTD".</a:t>
            </a:r>
          </a:p>
        </p:txBody>
      </p:sp>
    </p:spTree>
    <p:extLst>
      <p:ext uri="{BB962C8B-B14F-4D97-AF65-F5344CB8AC3E}">
        <p14:creationId xmlns:p14="http://schemas.microsoft.com/office/powerpoint/2010/main" val="3516886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599" y="609600"/>
            <a:ext cx="8143009" cy="914400"/>
          </a:xfrm>
        </p:spPr>
        <p:txBody>
          <a:bodyPr>
            <a:normAutofit fontScale="90000"/>
          </a:bodyPr>
          <a:lstStyle/>
          <a:p>
            <a:r>
              <a:rPr lang="en-US" sz="3200" b="1" dirty="0"/>
              <a:t>The Functionality of Frames Can Already Be Achieved Through More Standard HTML </a:t>
            </a:r>
            <a:endParaRPr lang="en-US" sz="3200" dirty="0"/>
          </a:p>
        </p:txBody>
      </p:sp>
      <p:sp>
        <p:nvSpPr>
          <p:cNvPr id="3" name="Content Placeholder 2"/>
          <p:cNvSpPr>
            <a:spLocks noGrp="1"/>
          </p:cNvSpPr>
          <p:nvPr>
            <p:ph idx="1"/>
          </p:nvPr>
        </p:nvSpPr>
        <p:spPr>
          <a:xfrm>
            <a:off x="1066800" y="1524001"/>
            <a:ext cx="8077200" cy="5334000"/>
          </a:xfrm>
        </p:spPr>
        <p:txBody>
          <a:bodyPr>
            <a:normAutofit fontScale="77500" lnSpcReduction="20000"/>
          </a:bodyPr>
          <a:lstStyle/>
          <a:p>
            <a:r>
              <a:rPr lang="en-US" dirty="0" smtClean="0"/>
              <a:t>Most </a:t>
            </a:r>
            <a:r>
              <a:rPr lang="en-US" dirty="0"/>
              <a:t>things that can be done with frames can be done without them... and in fact </a:t>
            </a:r>
            <a:r>
              <a:rPr lang="en-US" i="1" dirty="0"/>
              <a:t>should</a:t>
            </a:r>
            <a:r>
              <a:rPr lang="en-US" dirty="0"/>
              <a:t> be done without them anyway because you should always have a no-frames alternative. In fact, this is the reason many designers have abandoned frames: redundant effort. When I queried one large web site as to why they stopped having frames and no-frames versions the web master replied that it was too much work keeping them synchronized. Here's a simple procedure to follow if you are considering using frames. First, design and build your site </a:t>
            </a:r>
            <a:r>
              <a:rPr lang="en-US" i="1" dirty="0"/>
              <a:t>without</a:t>
            </a:r>
            <a:r>
              <a:rPr lang="en-US" dirty="0"/>
              <a:t> frames. You have to do that anyway to provide a no-frames alternative. Once your site works without frames, look it over and decide if adding frames is worth the additional effort. If so, then your site probably really is one of the few sites that truly benefits from frames.</a:t>
            </a:r>
          </a:p>
          <a:p>
            <a:endParaRPr lang="en-US" dirty="0"/>
          </a:p>
        </p:txBody>
      </p:sp>
    </p:spTree>
    <p:extLst>
      <p:ext uri="{BB962C8B-B14F-4D97-AF65-F5344CB8AC3E}">
        <p14:creationId xmlns:p14="http://schemas.microsoft.com/office/powerpoint/2010/main" val="34572143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685800"/>
          </a:xfrm>
        </p:spPr>
        <p:txBody>
          <a:bodyPr>
            <a:normAutofit fontScale="90000"/>
          </a:bodyPr>
          <a:lstStyle/>
          <a:p>
            <a:r>
              <a:rPr lang="en-US" b="1" dirty="0"/>
              <a:t>&lt;FRAMESET ...&gt; </a:t>
            </a:r>
            <a:r>
              <a:rPr lang="en-US" b="1" dirty="0" smtClean="0"/>
              <a:t>Attributes</a:t>
            </a:r>
            <a:endParaRPr lang="en-US" dirty="0"/>
          </a:p>
        </p:txBody>
      </p:sp>
      <p:sp>
        <p:nvSpPr>
          <p:cNvPr id="3" name="Content Placeholder 2"/>
          <p:cNvSpPr>
            <a:spLocks noGrp="1"/>
          </p:cNvSpPr>
          <p:nvPr>
            <p:ph idx="1"/>
          </p:nvPr>
        </p:nvSpPr>
        <p:spPr>
          <a:xfrm>
            <a:off x="1066800" y="1447801"/>
            <a:ext cx="8077200" cy="5410200"/>
          </a:xfrm>
        </p:spPr>
        <p:txBody>
          <a:bodyPr>
            <a:normAutofit fontScale="92500" lnSpcReduction="20000"/>
          </a:bodyPr>
          <a:lstStyle/>
          <a:p>
            <a:pPr lvl="0"/>
            <a:r>
              <a:rPr lang="en-US" b="1" dirty="0" smtClean="0"/>
              <a:t>COLS</a:t>
            </a:r>
            <a:r>
              <a:rPr lang="en-US" dirty="0"/>
              <a:t>: how many cols in the frameset</a:t>
            </a:r>
          </a:p>
          <a:p>
            <a:pPr lvl="0"/>
            <a:r>
              <a:rPr lang="en-US" b="1" dirty="0"/>
              <a:t>ROWS:</a:t>
            </a:r>
            <a:r>
              <a:rPr lang="en-US" dirty="0"/>
              <a:t> how many rows in the frameset</a:t>
            </a:r>
          </a:p>
          <a:p>
            <a:pPr lvl="0"/>
            <a:r>
              <a:rPr lang="en-US" b="1" dirty="0"/>
              <a:t>FRAMEBORDER:</a:t>
            </a:r>
            <a:r>
              <a:rPr lang="en-US" dirty="0"/>
              <a:t> if the frames should have borders</a:t>
            </a:r>
            <a:r>
              <a:rPr lang="en-US" b="1" dirty="0"/>
              <a:t> </a:t>
            </a:r>
            <a:endParaRPr lang="en-US" dirty="0"/>
          </a:p>
          <a:p>
            <a:pPr lvl="0"/>
            <a:r>
              <a:rPr lang="en-US" b="1" dirty="0"/>
              <a:t>FRAMESPACING</a:t>
            </a:r>
            <a:r>
              <a:rPr lang="en-US" dirty="0"/>
              <a:t>: space between the frames</a:t>
            </a:r>
          </a:p>
          <a:p>
            <a:pPr lvl="0"/>
            <a:r>
              <a:rPr lang="en-US" b="1" dirty="0"/>
              <a:t>BORDER:</a:t>
            </a:r>
            <a:r>
              <a:rPr lang="en-US" dirty="0"/>
              <a:t> space between frames</a:t>
            </a:r>
          </a:p>
          <a:p>
            <a:pPr lvl="0"/>
            <a:r>
              <a:rPr lang="en-US" b="1" dirty="0"/>
              <a:t>BORDERCOLOR:</a:t>
            </a:r>
            <a:r>
              <a:rPr lang="en-US" dirty="0"/>
              <a:t> color of frame borders</a:t>
            </a:r>
          </a:p>
          <a:p>
            <a:pPr marL="0" indent="0">
              <a:buNone/>
            </a:pPr>
            <a:r>
              <a:rPr lang="en-US" dirty="0"/>
              <a:t> </a:t>
            </a:r>
          </a:p>
          <a:p>
            <a:r>
              <a:rPr lang="en-US" dirty="0"/>
              <a:t>&lt;FRAMESET ...&gt; defines the general layout of a web page that uses frames. &lt;FRAMESET ...&gt; is used in conjunction with &lt;FRAME ...&gt; and &lt;NOFRAMES&gt;. </a:t>
            </a:r>
          </a:p>
          <a:p>
            <a:endParaRPr lang="en-US" dirty="0"/>
          </a:p>
        </p:txBody>
      </p:sp>
    </p:spTree>
    <p:extLst>
      <p:ext uri="{BB962C8B-B14F-4D97-AF65-F5344CB8AC3E}">
        <p14:creationId xmlns:p14="http://schemas.microsoft.com/office/powerpoint/2010/main" val="33267050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90600" y="1600201"/>
            <a:ext cx="8153400" cy="5237018"/>
          </a:xfrm>
        </p:spPr>
        <p:txBody>
          <a:bodyPr>
            <a:normAutofit fontScale="55000" lnSpcReduction="20000"/>
          </a:bodyPr>
          <a:lstStyle/>
          <a:p>
            <a:r>
              <a:rPr lang="en-US" dirty="0"/>
              <a:t>&lt;FRAMESET ...&gt; creates a "table of documents" in which each rectangle (called a "frame") in the table holds a separate document. In its simplest use, &lt;FRAMESET ...&gt; states how many columns and/or rows will be in the "table". You must use either the COLS or the ROWS attributes or both. For example, this code creates a set of frames that is two columns wide and two rows deep:</a:t>
            </a:r>
          </a:p>
          <a:p>
            <a:pPr marL="0" indent="0">
              <a:buNone/>
            </a:pPr>
            <a:r>
              <a:rPr lang="en-US" dirty="0"/>
              <a:t> </a:t>
            </a:r>
          </a:p>
          <a:p>
            <a:pPr marL="0" indent="0">
              <a:buNone/>
            </a:pPr>
            <a:r>
              <a:rPr lang="en-US" dirty="0"/>
              <a:t>&lt;HTML&gt;</a:t>
            </a:r>
          </a:p>
          <a:p>
            <a:pPr marL="0" indent="0">
              <a:buNone/>
            </a:pPr>
            <a:r>
              <a:rPr lang="en-US" dirty="0"/>
              <a:t>&lt;HEAD&gt;</a:t>
            </a:r>
          </a:p>
          <a:p>
            <a:pPr marL="0" indent="0">
              <a:buNone/>
            </a:pPr>
            <a:r>
              <a:rPr lang="en-US" dirty="0"/>
              <a:t>&lt;TITLE&gt;A Basic Example of Frames&lt;/TITLE&gt;</a:t>
            </a:r>
          </a:p>
          <a:p>
            <a:pPr marL="0" indent="0">
              <a:buNone/>
            </a:pPr>
            <a:r>
              <a:rPr lang="en-US" dirty="0"/>
              <a:t>&lt;/HEAD&gt;</a:t>
            </a:r>
          </a:p>
          <a:p>
            <a:pPr marL="0" indent="0">
              <a:buNone/>
            </a:pPr>
            <a:r>
              <a:rPr lang="en-US" dirty="0"/>
              <a:t> </a:t>
            </a:r>
          </a:p>
          <a:p>
            <a:pPr marL="0" indent="0">
              <a:buNone/>
            </a:pPr>
            <a:r>
              <a:rPr lang="en-US" i="1" dirty="0"/>
              <a:t>&lt;FRAMESET ROWS="75%, *" COLS="*, 40%"&gt;</a:t>
            </a:r>
            <a:endParaRPr lang="en-US" dirty="0"/>
          </a:p>
          <a:p>
            <a:pPr marL="0" indent="0">
              <a:buNone/>
            </a:pPr>
            <a:r>
              <a:rPr lang="en-US" dirty="0"/>
              <a:t>     &lt;FRAME SRC="framea.html"&gt;</a:t>
            </a:r>
          </a:p>
          <a:p>
            <a:pPr marL="0" indent="0">
              <a:buNone/>
            </a:pPr>
            <a:r>
              <a:rPr lang="en-US" dirty="0"/>
              <a:t>     &lt;FRAME SRC="frameb.html"&gt;</a:t>
            </a:r>
          </a:p>
          <a:p>
            <a:pPr marL="0" indent="0">
              <a:buNone/>
            </a:pPr>
            <a:r>
              <a:rPr lang="en-US" dirty="0"/>
              <a:t>     &lt;FRAME SRC="framec.html"&gt;</a:t>
            </a:r>
          </a:p>
          <a:p>
            <a:pPr marL="0" indent="0">
              <a:buNone/>
            </a:pPr>
            <a:r>
              <a:rPr lang="en-US" dirty="0"/>
              <a:t>     &lt;FRAME SRC="framed.html"&gt;</a:t>
            </a:r>
          </a:p>
          <a:p>
            <a:pPr marL="0" indent="0">
              <a:buNone/>
            </a:pPr>
            <a:r>
              <a:rPr lang="en-US" i="1" dirty="0"/>
              <a:t>&lt;/FRAMESET&gt;</a:t>
            </a:r>
            <a:endParaRPr lang="en-US" dirty="0"/>
          </a:p>
          <a:p>
            <a:pPr marL="0" indent="0">
              <a:buNone/>
            </a:pPr>
            <a:r>
              <a:rPr lang="en-US" dirty="0"/>
              <a:t> </a:t>
            </a:r>
          </a:p>
          <a:p>
            <a:pPr marL="0" indent="0">
              <a:buNone/>
            </a:pPr>
            <a:r>
              <a:rPr lang="en-US" dirty="0"/>
              <a:t>&lt;/HTML&gt;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2895600"/>
            <a:ext cx="38100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01693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599" y="762000"/>
            <a:ext cx="8146473" cy="609600"/>
          </a:xfrm>
        </p:spPr>
        <p:txBody>
          <a:bodyPr>
            <a:normAutofit fontScale="90000"/>
          </a:bodyPr>
          <a:lstStyle/>
          <a:p>
            <a:r>
              <a:rPr lang="en-US" b="1" dirty="0"/>
              <a:t>Attributes for &lt;FRAMESET ...&gt;</a:t>
            </a:r>
            <a:endParaRPr lang="en-US" dirty="0"/>
          </a:p>
        </p:txBody>
      </p:sp>
      <p:sp>
        <p:nvSpPr>
          <p:cNvPr id="3" name="Content Placeholder 2"/>
          <p:cNvSpPr>
            <a:spLocks noGrp="1"/>
          </p:cNvSpPr>
          <p:nvPr>
            <p:ph idx="1"/>
          </p:nvPr>
        </p:nvSpPr>
        <p:spPr>
          <a:xfrm>
            <a:off x="990600" y="1219200"/>
            <a:ext cx="8153400" cy="5669973"/>
          </a:xfrm>
        </p:spPr>
        <p:txBody>
          <a:bodyPr>
            <a:noAutofit/>
          </a:bodyPr>
          <a:lstStyle/>
          <a:p>
            <a:pPr marL="0" indent="0">
              <a:buNone/>
            </a:pPr>
            <a:r>
              <a:rPr lang="en-US" sz="1150" b="1" dirty="0" smtClean="0"/>
              <a:t>COLS </a:t>
            </a:r>
            <a:r>
              <a:rPr lang="en-US" sz="1150" b="1" dirty="0"/>
              <a:t>= </a:t>
            </a:r>
            <a:r>
              <a:rPr lang="en-US" sz="1150" b="1" i="1" dirty="0"/>
              <a:t>integer</a:t>
            </a:r>
            <a:r>
              <a:rPr lang="en-US" sz="1150" b="1" dirty="0"/>
              <a:t/>
            </a:r>
            <a:br>
              <a:rPr lang="en-US" sz="1150" b="1" dirty="0"/>
            </a:br>
            <a:r>
              <a:rPr lang="en-US" sz="1150" b="1" dirty="0"/>
              <a:t>ROWS = </a:t>
            </a:r>
            <a:r>
              <a:rPr lang="en-US" sz="1150" b="1" i="1" dirty="0"/>
              <a:t>integer</a:t>
            </a:r>
            <a:endParaRPr lang="en-US" sz="1150" dirty="0"/>
          </a:p>
          <a:p>
            <a:pPr marL="0" indent="0">
              <a:buNone/>
            </a:pPr>
            <a:r>
              <a:rPr lang="en-US" sz="1150" b="1" dirty="0"/>
              <a:t>COLS and ROWS establish the quantity and sizes of the columns and rows in a frameset. The value for each attribute is a comma separated list of sizes (in pixels or </a:t>
            </a:r>
            <a:r>
              <a:rPr lang="en-US" sz="1150" b="1" dirty="0" err="1"/>
              <a:t>percents</a:t>
            </a:r>
            <a:r>
              <a:rPr lang="en-US" sz="1150" b="1" dirty="0"/>
              <a:t>). For example, you might use this code for a set of frames that has two rows and three columns:</a:t>
            </a:r>
          </a:p>
          <a:p>
            <a:pPr marL="0" indent="0">
              <a:buNone/>
            </a:pPr>
            <a:r>
              <a:rPr lang="en-US" sz="1150" b="1" dirty="0"/>
              <a:t> &lt;FRAMESET </a:t>
            </a:r>
            <a:r>
              <a:rPr lang="en-US" sz="1150" b="1" i="1" dirty="0"/>
              <a:t>ROWS="80%,20%" COLS="60%,20%,20%"</a:t>
            </a:r>
            <a:r>
              <a:rPr lang="en-US" sz="1150" b="1" dirty="0"/>
              <a:t>&gt;</a:t>
            </a:r>
          </a:p>
          <a:p>
            <a:pPr marL="0" indent="0">
              <a:buNone/>
            </a:pPr>
            <a:r>
              <a:rPr lang="en-US" sz="1150" b="1" dirty="0"/>
              <a:t>     &lt;FRAME SRC="rowcol1a.html"&gt;</a:t>
            </a:r>
          </a:p>
          <a:p>
            <a:pPr marL="0" indent="0">
              <a:buNone/>
            </a:pPr>
            <a:r>
              <a:rPr lang="en-US" sz="1150" b="1" dirty="0"/>
              <a:t>     &lt;FRAME SRC="rowcol1b.html"&gt;</a:t>
            </a:r>
          </a:p>
          <a:p>
            <a:pPr marL="0" indent="0">
              <a:buNone/>
            </a:pPr>
            <a:r>
              <a:rPr lang="en-US" sz="1150" b="1" dirty="0"/>
              <a:t>     &lt;FRAME SRC="rowcol1c.html"&gt;</a:t>
            </a:r>
          </a:p>
          <a:p>
            <a:pPr marL="0" indent="0">
              <a:buNone/>
            </a:pPr>
            <a:r>
              <a:rPr lang="en-US" sz="1150" b="1" dirty="0"/>
              <a:t>     &lt;FRAME SRC="rowcol1d.html"&gt;</a:t>
            </a:r>
          </a:p>
          <a:p>
            <a:pPr marL="0" indent="0">
              <a:buNone/>
            </a:pPr>
            <a:r>
              <a:rPr lang="en-US" sz="1150" b="1" dirty="0"/>
              <a:t>     &lt;FRAME SRC="rowcol1e.html"&gt;</a:t>
            </a:r>
          </a:p>
          <a:p>
            <a:pPr marL="0" indent="0">
              <a:buNone/>
            </a:pPr>
            <a:r>
              <a:rPr lang="en-US" sz="1150" b="1" dirty="0"/>
              <a:t>     &lt;FRAME SRC="rowcol1f.html</a:t>
            </a:r>
            <a:r>
              <a:rPr lang="en-US" sz="1150" b="1" dirty="0" smtClean="0"/>
              <a:t>"&gt;</a:t>
            </a:r>
            <a:endParaRPr lang="en-US" sz="1150" b="1" dirty="0"/>
          </a:p>
          <a:p>
            <a:pPr marL="0" indent="0">
              <a:buNone/>
            </a:pPr>
            <a:r>
              <a:rPr lang="en-US" sz="1150" b="1" dirty="0"/>
              <a:t>&lt;NOFRAMES&gt;</a:t>
            </a:r>
            <a:r>
              <a:rPr lang="en-US" sz="1150" b="1" i="1" dirty="0"/>
              <a:t>NOFRAMES stuff</a:t>
            </a:r>
            <a:endParaRPr lang="en-US" sz="1150" b="1" dirty="0"/>
          </a:p>
          <a:p>
            <a:pPr marL="0" indent="0">
              <a:buNone/>
            </a:pPr>
            <a:r>
              <a:rPr lang="en-US" sz="1150" b="1" dirty="0"/>
              <a:t>&lt;/NOFRAMES</a:t>
            </a:r>
            <a:r>
              <a:rPr lang="en-US" sz="1150" b="1" dirty="0" smtClean="0"/>
              <a:t>&gt;</a:t>
            </a:r>
            <a:endParaRPr lang="en-US" sz="1150" b="1" dirty="0"/>
          </a:p>
          <a:p>
            <a:pPr marL="0" indent="0">
              <a:buNone/>
            </a:pPr>
            <a:r>
              <a:rPr lang="en-US" sz="1150" b="1" dirty="0"/>
              <a:t>&lt;/FRAMESET&gt;</a:t>
            </a:r>
          </a:p>
          <a:p>
            <a:pPr marL="0" indent="0">
              <a:buNone/>
            </a:pPr>
            <a:r>
              <a:rPr lang="en-US" sz="1150" b="1" dirty="0"/>
              <a:t>The ROWS attribute says that the first row should be 80% of the height of the window and the second row should be 20%. The COLS attribute says that the first column should be 60% of the width of the window, the second column 20%, and the third another 20%. </a:t>
            </a:r>
          </a:p>
          <a:p>
            <a:pPr marL="0" indent="0">
              <a:buNone/>
            </a:pPr>
            <a:r>
              <a:rPr lang="en-US" sz="1150" b="1" dirty="0"/>
              <a:t>If you leave out either ROWS or COLS, that indicates that there should be just one column or one row:</a:t>
            </a:r>
          </a:p>
          <a:p>
            <a:pPr marL="0" indent="0">
              <a:buNone/>
            </a:pPr>
            <a:r>
              <a:rPr lang="en-US" sz="1150" b="1" dirty="0"/>
              <a:t>&lt;FRAMESET </a:t>
            </a:r>
            <a:r>
              <a:rPr lang="en-US" sz="1150" b="1" i="1" dirty="0"/>
              <a:t>ROWS="80%,20%"</a:t>
            </a:r>
            <a:r>
              <a:rPr lang="en-US" sz="1150" b="1" dirty="0"/>
              <a:t>&gt;</a:t>
            </a:r>
          </a:p>
          <a:p>
            <a:pPr marL="0" indent="0">
              <a:buNone/>
            </a:pPr>
            <a:r>
              <a:rPr lang="en-US" sz="1150" b="1" dirty="0"/>
              <a:t>If you use an asterisk ("*") in place of a number, that says "use whatever is left over". If more than one asterisk is used then the remaining space is divided evenly. In the next example, the ROWS attribute says that the first row is 80% of the window height, the second is </a:t>
            </a:r>
            <a:r>
              <a:rPr lang="en-US" sz="1150" b="1" i="1" dirty="0"/>
              <a:t>whatever is left</a:t>
            </a:r>
            <a:r>
              <a:rPr lang="en-US" sz="1150" b="1" dirty="0"/>
              <a:t>. The COLS attribute says to that the first column is 60% of the width of the window, the other two columns split the rest evenly:</a:t>
            </a:r>
          </a:p>
          <a:p>
            <a:pPr marL="0" indent="0">
              <a:buNone/>
            </a:pPr>
            <a:r>
              <a:rPr lang="en-US" sz="1150" b="1" dirty="0"/>
              <a:t>&lt;FRAMESET </a:t>
            </a:r>
            <a:r>
              <a:rPr lang="en-US" sz="1150" b="1" i="1" dirty="0"/>
              <a:t>ROWS="80%,*" COLS="60%,*,*"</a:t>
            </a:r>
            <a:r>
              <a:rPr lang="en-US" sz="1150" b="1" dirty="0"/>
              <a:t>&gt;</a:t>
            </a:r>
          </a:p>
          <a:p>
            <a:pPr marL="0" indent="0">
              <a:buNone/>
            </a:pPr>
            <a:r>
              <a:rPr lang="en-US" sz="1150" b="1" dirty="0"/>
              <a:t>If you use only asterisks then everything is spaced evenly. The next example produces six frames that are all the same width and all the same height (i.e., all the same size):</a:t>
            </a:r>
          </a:p>
          <a:p>
            <a:pPr marL="0" indent="0">
              <a:buNone/>
            </a:pPr>
            <a:r>
              <a:rPr lang="en-US" sz="1150" b="1" dirty="0"/>
              <a:t>&lt;FRAMESET </a:t>
            </a:r>
            <a:r>
              <a:rPr lang="en-US" sz="1150" b="1" i="1" dirty="0"/>
              <a:t>ROWS="*,*" COLS="*,*,*"</a:t>
            </a:r>
            <a:r>
              <a:rPr lang="en-US" sz="1150" b="1" dirty="0"/>
              <a:t>&gt;</a:t>
            </a:r>
          </a:p>
          <a:p>
            <a:pPr marL="0" indent="0">
              <a:buNone/>
            </a:pPr>
            <a:endParaRPr lang="en-US" sz="1200" dirty="0"/>
          </a:p>
        </p:txBody>
      </p:sp>
    </p:spTree>
    <p:extLst>
      <p:ext uri="{BB962C8B-B14F-4D97-AF65-F5344CB8AC3E}">
        <p14:creationId xmlns:p14="http://schemas.microsoft.com/office/powerpoint/2010/main" val="2947068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696200" cy="731838"/>
          </a:xfrm>
        </p:spPr>
        <p:txBody>
          <a:bodyPr>
            <a:normAutofit fontScale="90000"/>
          </a:bodyPr>
          <a:lstStyle/>
          <a:p>
            <a:r>
              <a:rPr lang="en-US" b="1" dirty="0"/>
              <a:t>3-D </a:t>
            </a:r>
            <a:r>
              <a:rPr lang="en-US" b="1" dirty="0" smtClean="0"/>
              <a:t>Borders</a:t>
            </a:r>
            <a:endParaRPr lang="en-US" dirty="0"/>
          </a:p>
        </p:txBody>
      </p:sp>
      <p:sp>
        <p:nvSpPr>
          <p:cNvPr id="3" name="Content Placeholder 2"/>
          <p:cNvSpPr>
            <a:spLocks noGrp="1"/>
          </p:cNvSpPr>
          <p:nvPr>
            <p:ph idx="1"/>
          </p:nvPr>
        </p:nvSpPr>
        <p:spPr>
          <a:xfrm>
            <a:off x="914400" y="1371600"/>
            <a:ext cx="8153400" cy="5496791"/>
          </a:xfrm>
        </p:spPr>
        <p:txBody>
          <a:bodyPr>
            <a:normAutofit/>
          </a:bodyPr>
          <a:lstStyle/>
          <a:p>
            <a:r>
              <a:rPr lang="en-US" sz="1600" dirty="0" smtClean="0"/>
              <a:t>FRAMEBORDER </a:t>
            </a:r>
            <a:r>
              <a:rPr lang="en-US" sz="1600" dirty="0"/>
              <a:t>determines if there should be 3-D borders between the frames. YES, which is the default, says there should be borders. 1 is the same as YES.</a:t>
            </a:r>
          </a:p>
          <a:p>
            <a:endParaRPr lang="en-US" dirty="0" smtClean="0"/>
          </a:p>
          <a:p>
            <a:endParaRPr lang="en-US" dirty="0"/>
          </a:p>
          <a:p>
            <a:pPr marL="0" indent="0">
              <a:buNone/>
            </a:pPr>
            <a:endParaRPr lang="en-US" dirty="0"/>
          </a:p>
          <a:p>
            <a:r>
              <a:rPr lang="en-US" sz="1800" dirty="0"/>
              <a:t>NO says there should not be 3-D borders. Unfortunately, the name "FRAMEBORDER" is deceptive. With NO there are not cool 3-D borders, but there is still the default background color (usually gray or white) between the frames: </a:t>
            </a:r>
          </a:p>
          <a:p>
            <a:endParaRPr lang="en-US" dirty="0" smtClean="0"/>
          </a:p>
          <a:p>
            <a:endParaRPr lang="en-US" dirty="0"/>
          </a:p>
          <a:p>
            <a:pPr marL="0" indent="0">
              <a:buNone/>
            </a:pPr>
            <a:r>
              <a:rPr lang="en-US" sz="1700" dirty="0"/>
              <a:t>For example: </a:t>
            </a:r>
          </a:p>
          <a:p>
            <a:pPr marL="0" indent="0">
              <a:buNone/>
            </a:pPr>
            <a:r>
              <a:rPr lang="en-US" sz="1700" dirty="0"/>
              <a:t>&lt;FRAMESET ROWS="20%,*" </a:t>
            </a:r>
            <a:r>
              <a:rPr lang="en-US" sz="1700" i="1" dirty="0"/>
              <a:t>FRAMEBORDER=NO</a:t>
            </a:r>
            <a:r>
              <a:rPr lang="en-US" sz="1700" dirty="0"/>
              <a:t>&gt;</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1905000"/>
            <a:ext cx="2819400" cy="1772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4572000"/>
            <a:ext cx="3122037" cy="1676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77137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8077200" cy="990600"/>
          </a:xfrm>
        </p:spPr>
        <p:txBody>
          <a:bodyPr>
            <a:normAutofit fontScale="90000"/>
          </a:bodyPr>
          <a:lstStyle/>
          <a:p>
            <a:r>
              <a:rPr lang="en-US" b="1" dirty="0"/>
              <a:t>How Much Space Between </a:t>
            </a:r>
            <a:r>
              <a:rPr lang="en-US" b="1" dirty="0" smtClean="0"/>
              <a:t>Frames</a:t>
            </a:r>
            <a:endParaRPr lang="en-US" dirty="0"/>
          </a:p>
        </p:txBody>
      </p:sp>
      <p:sp>
        <p:nvSpPr>
          <p:cNvPr id="3" name="Content Placeholder 2"/>
          <p:cNvSpPr>
            <a:spLocks noGrp="1"/>
          </p:cNvSpPr>
          <p:nvPr>
            <p:ph idx="1"/>
          </p:nvPr>
        </p:nvSpPr>
        <p:spPr>
          <a:xfrm>
            <a:off x="990600" y="1524000"/>
            <a:ext cx="8132618" cy="5327073"/>
          </a:xfrm>
        </p:spPr>
        <p:txBody>
          <a:bodyPr/>
          <a:lstStyle/>
          <a:p>
            <a:r>
              <a:rPr lang="en-US" dirty="0" smtClean="0"/>
              <a:t>To </a:t>
            </a:r>
            <a:r>
              <a:rPr lang="en-US" dirty="0"/>
              <a:t>control how much space is between the frames (that is, how big are the borders) use FRAMESPACING and BORDER. These are actually the same attribute; it's just that MSIE only understands FRAMESPACING and Netscape only understands BORDER. Use both to be safe: </a:t>
            </a:r>
          </a:p>
          <a:p>
            <a:pPr marL="0" indent="0">
              <a:buNone/>
            </a:pPr>
            <a:r>
              <a:rPr lang="en-US" dirty="0"/>
              <a:t>&lt;FRAMESET ROWS="20%,*" </a:t>
            </a:r>
            <a:r>
              <a:rPr lang="en-US" i="1" dirty="0"/>
              <a:t>FRAMESPACING=30 BORDER=30</a:t>
            </a:r>
            <a:r>
              <a:rPr lang="en-US" dirty="0"/>
              <a:t>&gt;</a:t>
            </a:r>
          </a:p>
        </p:txBody>
      </p:sp>
    </p:spTree>
    <p:extLst>
      <p:ext uri="{BB962C8B-B14F-4D97-AF65-F5344CB8AC3E}">
        <p14:creationId xmlns:p14="http://schemas.microsoft.com/office/powerpoint/2010/main" val="8305896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599" y="685800"/>
            <a:ext cx="8125691" cy="990600"/>
          </a:xfrm>
        </p:spPr>
        <p:txBody>
          <a:bodyPr>
            <a:normAutofit/>
          </a:bodyPr>
          <a:lstStyle/>
          <a:p>
            <a:r>
              <a:rPr lang="en-US" b="1" dirty="0"/>
              <a:t>No </a:t>
            </a:r>
            <a:r>
              <a:rPr lang="en-US" b="1" dirty="0" smtClean="0"/>
              <a:t>Borders</a:t>
            </a:r>
            <a:endParaRPr lang="en-US" dirty="0"/>
          </a:p>
        </p:txBody>
      </p:sp>
      <p:sp>
        <p:nvSpPr>
          <p:cNvPr id="3" name="Content Placeholder 2"/>
          <p:cNvSpPr>
            <a:spLocks noGrp="1"/>
          </p:cNvSpPr>
          <p:nvPr>
            <p:ph idx="1"/>
          </p:nvPr>
        </p:nvSpPr>
        <p:spPr>
          <a:xfrm>
            <a:off x="1066800" y="1828800"/>
            <a:ext cx="8077200" cy="5001491"/>
          </a:xfrm>
        </p:spPr>
        <p:txBody>
          <a:bodyPr/>
          <a:lstStyle/>
          <a:p>
            <a:r>
              <a:rPr lang="en-US" dirty="0" smtClean="0"/>
              <a:t>The </a:t>
            </a:r>
            <a:r>
              <a:rPr lang="en-US" dirty="0"/>
              <a:t>most common use of FRAMEBORDER, FRAMESPACING, and BORDER is to create a page with no space between the borders. To do this, set NO, FRAMESPACING, and BORDER: </a:t>
            </a:r>
          </a:p>
          <a:p>
            <a:pPr marL="0" indent="0">
              <a:buNone/>
            </a:pPr>
            <a:r>
              <a:rPr lang="en-US" dirty="0"/>
              <a:t>&lt;FRAMESET ROWS="20%,*" </a:t>
            </a:r>
            <a:r>
              <a:rPr lang="en-US" i="1" dirty="0"/>
              <a:t>FRAMEBORDER=NO FRAMESPACING=0 BORDER=0</a:t>
            </a:r>
            <a:r>
              <a:rPr lang="en-US" dirty="0"/>
              <a:t>&gt;</a:t>
            </a:r>
          </a:p>
          <a:p>
            <a:endParaRPr lang="en-US" dirty="0"/>
          </a:p>
        </p:txBody>
      </p:sp>
    </p:spTree>
    <p:extLst>
      <p:ext uri="{BB962C8B-B14F-4D97-AF65-F5344CB8AC3E}">
        <p14:creationId xmlns:p14="http://schemas.microsoft.com/office/powerpoint/2010/main" val="28336812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609600"/>
            <a:ext cx="8229600" cy="1143000"/>
          </a:xfrm>
        </p:spPr>
        <p:txBody>
          <a:bodyPr/>
          <a:lstStyle/>
          <a:p>
            <a:r>
              <a:rPr lang="en-US" b="1" dirty="0"/>
              <a:t>Attribute for &lt;FRAMESET ...&gt;</a:t>
            </a:r>
            <a:endParaRPr lang="en-US" dirty="0"/>
          </a:p>
        </p:txBody>
      </p:sp>
      <p:sp>
        <p:nvSpPr>
          <p:cNvPr id="3" name="Content Placeholder 2"/>
          <p:cNvSpPr>
            <a:spLocks noGrp="1"/>
          </p:cNvSpPr>
          <p:nvPr>
            <p:ph idx="1"/>
          </p:nvPr>
        </p:nvSpPr>
        <p:spPr>
          <a:xfrm>
            <a:off x="1066800" y="1828801"/>
            <a:ext cx="8077200" cy="5029200"/>
          </a:xfrm>
        </p:spPr>
        <p:txBody>
          <a:bodyPr>
            <a:normAutofit fontScale="92500" lnSpcReduction="10000"/>
          </a:bodyPr>
          <a:lstStyle/>
          <a:p>
            <a:pPr marL="0" indent="0">
              <a:buNone/>
            </a:pPr>
            <a:r>
              <a:rPr lang="en-US" b="1" dirty="0" smtClean="0"/>
              <a:t>BORDERCOLOR </a:t>
            </a:r>
            <a:r>
              <a:rPr lang="en-US" b="1" dirty="0"/>
              <a:t>= </a:t>
            </a:r>
            <a:r>
              <a:rPr lang="en-US" b="1" i="1" dirty="0"/>
              <a:t>color expression</a:t>
            </a:r>
            <a:endParaRPr lang="en-US" dirty="0"/>
          </a:p>
          <a:p>
            <a:r>
              <a:rPr lang="en-US" dirty="0"/>
              <a:t>BORDERCOLOR sets the color of the borders in the frameset. </a:t>
            </a:r>
          </a:p>
          <a:p>
            <a:pPr marL="0" indent="0">
              <a:buNone/>
            </a:pPr>
            <a:r>
              <a:rPr lang="en-US" dirty="0"/>
              <a:t>&lt;FRAMESET ROWS="50%,*" </a:t>
            </a:r>
            <a:r>
              <a:rPr lang="en-US" i="1" dirty="0"/>
              <a:t>BORDERCOLOR=RED</a:t>
            </a:r>
            <a:r>
              <a:rPr lang="en-US" dirty="0"/>
              <a:t>&gt;</a:t>
            </a:r>
          </a:p>
          <a:p>
            <a:pPr marL="0" indent="0">
              <a:buNone/>
            </a:pPr>
            <a:r>
              <a:rPr lang="en-US" dirty="0"/>
              <a:t>     &lt;FRAME SRC="fsbctitle.html"&gt;</a:t>
            </a:r>
          </a:p>
          <a:p>
            <a:pPr marL="0" indent="0">
              <a:buNone/>
            </a:pPr>
            <a:r>
              <a:rPr lang="en-US" dirty="0"/>
              <a:t>     &lt;FRAME SRC="fsbcmain.html"&gt;</a:t>
            </a:r>
          </a:p>
          <a:p>
            <a:pPr marL="0" indent="0">
              <a:buNone/>
            </a:pPr>
            <a:r>
              <a:rPr lang="en-US" dirty="0"/>
              <a:t>&lt;NOFRAMES&gt;</a:t>
            </a:r>
            <a:r>
              <a:rPr lang="en-US" i="1" dirty="0"/>
              <a:t>NOFRAMES stuff</a:t>
            </a:r>
            <a:endParaRPr lang="en-US" dirty="0"/>
          </a:p>
          <a:p>
            <a:pPr marL="0" indent="0">
              <a:buNone/>
            </a:pPr>
            <a:r>
              <a:rPr lang="en-US" dirty="0"/>
              <a:t>&lt;/NOFRAMES&gt;</a:t>
            </a:r>
          </a:p>
          <a:p>
            <a:pPr marL="0" indent="0">
              <a:buNone/>
            </a:pPr>
            <a:r>
              <a:rPr lang="en-US" dirty="0"/>
              <a:t> </a:t>
            </a:r>
          </a:p>
          <a:p>
            <a:pPr marL="0" indent="0">
              <a:buNone/>
            </a:pPr>
            <a:r>
              <a:rPr lang="en-US" dirty="0"/>
              <a:t>&lt;/FRAMESET&gt;</a:t>
            </a:r>
          </a:p>
          <a:p>
            <a:endParaRPr lang="en-US" dirty="0"/>
          </a:p>
        </p:txBody>
      </p:sp>
    </p:spTree>
    <p:extLst>
      <p:ext uri="{BB962C8B-B14F-4D97-AF65-F5344CB8AC3E}">
        <p14:creationId xmlns:p14="http://schemas.microsoft.com/office/powerpoint/2010/main" val="29953195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8153400" cy="838200"/>
          </a:xfrm>
        </p:spPr>
        <p:txBody>
          <a:bodyPr/>
          <a:lstStyle/>
          <a:p>
            <a:r>
              <a:rPr lang="en-US" dirty="0" err="1" smtClean="0"/>
              <a:t>BorderColor</a:t>
            </a:r>
            <a:endParaRPr lang="en-US" dirty="0"/>
          </a:p>
        </p:txBody>
      </p:sp>
      <p:sp>
        <p:nvSpPr>
          <p:cNvPr id="3" name="Content Placeholder 2"/>
          <p:cNvSpPr>
            <a:spLocks noGrp="1"/>
          </p:cNvSpPr>
          <p:nvPr>
            <p:ph idx="1"/>
          </p:nvPr>
        </p:nvSpPr>
        <p:spPr>
          <a:xfrm>
            <a:off x="990599" y="1524000"/>
            <a:ext cx="8139545" cy="5334001"/>
          </a:xfrm>
        </p:spPr>
        <p:txBody>
          <a:bodyPr>
            <a:normAutofit fontScale="47500" lnSpcReduction="20000"/>
          </a:bodyPr>
          <a:lstStyle/>
          <a:p>
            <a:r>
              <a:rPr lang="en-US" sz="4200" dirty="0"/>
              <a:t>There is no defined behavior if you use BORDERCOLOR in both &lt;FRAMESET ...&gt; and &lt;FRAME ...&gt;. Different versions of MSIE resolve the situation differently. Netscape is a more consistent. In Netscape, &lt;FRAMESET BORDERCOLOR="..."&gt; sets the color for all borders, and &lt;FRAME BORDERCOLOR="..."&gt; makes exceptions to that rule. For example, this code sets the borders for all frames to yellow for the borders of the middle frame which are red: </a:t>
            </a:r>
          </a:p>
          <a:p>
            <a:pPr marL="0" indent="0">
              <a:buNone/>
            </a:pPr>
            <a:r>
              <a:rPr lang="en-US" sz="4200" dirty="0"/>
              <a:t>&lt;FRAMESET ROWS="*,*,50%,*,*" </a:t>
            </a:r>
            <a:r>
              <a:rPr lang="en-US" sz="4200" i="1" dirty="0"/>
              <a:t>BORDERCOLOR=YELLOW</a:t>
            </a:r>
            <a:r>
              <a:rPr lang="en-US" sz="4200" dirty="0"/>
              <a:t>&gt;</a:t>
            </a:r>
          </a:p>
          <a:p>
            <a:pPr marL="0" indent="0">
              <a:buNone/>
            </a:pPr>
            <a:r>
              <a:rPr lang="en-US" sz="4200" dirty="0"/>
              <a:t>     &lt;FRAME SRC="fsbcex1.html"&gt;</a:t>
            </a:r>
          </a:p>
          <a:p>
            <a:pPr marL="0" indent="0">
              <a:buNone/>
            </a:pPr>
            <a:r>
              <a:rPr lang="en-US" sz="4200" dirty="0"/>
              <a:t>     &lt;FRAME SRC="fsbcex2.html"&gt;</a:t>
            </a:r>
          </a:p>
          <a:p>
            <a:pPr marL="0" indent="0">
              <a:buNone/>
            </a:pPr>
            <a:r>
              <a:rPr lang="en-US" sz="4200" dirty="0"/>
              <a:t>     &lt;FRAME SRC="fsbcexmain.html" </a:t>
            </a:r>
            <a:r>
              <a:rPr lang="en-US" sz="4200" i="1" dirty="0"/>
              <a:t>BORDERCOLOR=RED</a:t>
            </a:r>
            <a:r>
              <a:rPr lang="en-US" sz="4200" dirty="0"/>
              <a:t>&gt;</a:t>
            </a:r>
          </a:p>
          <a:p>
            <a:pPr marL="0" indent="0">
              <a:buNone/>
            </a:pPr>
            <a:r>
              <a:rPr lang="en-US" sz="4200" dirty="0"/>
              <a:t>     &lt;FRAME SRC="fsbcex3.html"&gt;</a:t>
            </a:r>
          </a:p>
          <a:p>
            <a:pPr marL="0" indent="0">
              <a:buNone/>
            </a:pPr>
            <a:r>
              <a:rPr lang="en-US" sz="4200" dirty="0"/>
              <a:t>     &lt;FRAME SRC="fsbcex4.html"&gt;</a:t>
            </a:r>
          </a:p>
          <a:p>
            <a:pPr marL="0" indent="0">
              <a:buNone/>
            </a:pPr>
            <a:r>
              <a:rPr lang="en-US" sz="4200" dirty="0"/>
              <a:t> </a:t>
            </a:r>
          </a:p>
          <a:p>
            <a:pPr marL="0" indent="0">
              <a:buNone/>
            </a:pPr>
            <a:r>
              <a:rPr lang="en-US" sz="4200" dirty="0"/>
              <a:t>&lt;NOFRAMES&gt;</a:t>
            </a:r>
            <a:r>
              <a:rPr lang="en-US" sz="4200" i="1" dirty="0"/>
              <a:t>NOFRAMES stuff</a:t>
            </a:r>
            <a:endParaRPr lang="en-US" sz="4200" dirty="0"/>
          </a:p>
          <a:p>
            <a:pPr marL="0" indent="0">
              <a:buNone/>
            </a:pPr>
            <a:r>
              <a:rPr lang="en-US" sz="4200" dirty="0"/>
              <a:t>&lt;/NOFRAMES&gt;</a:t>
            </a:r>
          </a:p>
          <a:p>
            <a:pPr marL="0" indent="0">
              <a:buNone/>
            </a:pPr>
            <a:r>
              <a:rPr lang="en-US" sz="4200" dirty="0"/>
              <a:t> </a:t>
            </a:r>
          </a:p>
          <a:p>
            <a:pPr marL="0" indent="0">
              <a:buNone/>
            </a:pPr>
            <a:r>
              <a:rPr lang="en-US" sz="4200" dirty="0"/>
              <a:t>&lt;/FRAMESET&gt;</a:t>
            </a:r>
          </a:p>
          <a:p>
            <a:pPr marL="0" indent="0">
              <a:buNone/>
            </a:pPr>
            <a:endParaRPr lang="en-US" dirty="0"/>
          </a:p>
        </p:txBody>
      </p:sp>
    </p:spTree>
    <p:extLst>
      <p:ext uri="{BB962C8B-B14F-4D97-AF65-F5344CB8AC3E}">
        <p14:creationId xmlns:p14="http://schemas.microsoft.com/office/powerpoint/2010/main" val="41780273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8153400" cy="990600"/>
          </a:xfrm>
        </p:spPr>
        <p:txBody>
          <a:bodyPr/>
          <a:lstStyle/>
          <a:p>
            <a:r>
              <a:rPr lang="en-US" b="1" dirty="0" smtClean="0"/>
              <a:t>&lt;FRAME </a:t>
            </a:r>
            <a:r>
              <a:rPr lang="en-US" b="1" dirty="0"/>
              <a:t>...&gt; Attributes</a:t>
            </a:r>
            <a:r>
              <a:rPr lang="en-US" dirty="0"/>
              <a:t> </a:t>
            </a:r>
          </a:p>
        </p:txBody>
      </p:sp>
      <p:sp>
        <p:nvSpPr>
          <p:cNvPr id="3" name="Content Placeholder 2"/>
          <p:cNvSpPr>
            <a:spLocks noGrp="1"/>
          </p:cNvSpPr>
          <p:nvPr>
            <p:ph idx="1"/>
          </p:nvPr>
        </p:nvSpPr>
        <p:spPr>
          <a:xfrm>
            <a:off x="990600" y="1676401"/>
            <a:ext cx="8153400" cy="5181600"/>
          </a:xfrm>
        </p:spPr>
        <p:txBody>
          <a:bodyPr>
            <a:normAutofit fontScale="85000" lnSpcReduction="10000"/>
          </a:bodyPr>
          <a:lstStyle/>
          <a:p>
            <a:pPr marL="0" lvl="0" indent="0">
              <a:buNone/>
            </a:pPr>
            <a:r>
              <a:rPr lang="en-US" b="1" dirty="0" smtClean="0">
                <a:latin typeface="Times New Roman" panose="02020603050405020304" pitchFamily="18" charset="0"/>
                <a:cs typeface="Times New Roman" panose="02020603050405020304" pitchFamily="18" charset="0"/>
              </a:rPr>
              <a:t>SRC</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what file to put in the frame</a:t>
            </a:r>
          </a:p>
          <a:p>
            <a:pPr marL="0" lvl="0" indent="0">
              <a:buNone/>
            </a:pPr>
            <a:r>
              <a:rPr lang="en-US" b="1" dirty="0">
                <a:latin typeface="Times New Roman" panose="02020603050405020304" pitchFamily="18" charset="0"/>
                <a:cs typeface="Times New Roman" panose="02020603050405020304" pitchFamily="18" charset="0"/>
              </a:rPr>
              <a:t>NAME: </a:t>
            </a:r>
            <a:r>
              <a:rPr lang="en-US" dirty="0">
                <a:latin typeface="Times New Roman" panose="02020603050405020304" pitchFamily="18" charset="0"/>
                <a:cs typeface="Times New Roman" panose="02020603050405020304" pitchFamily="18" charset="0"/>
              </a:rPr>
              <a:t>the name of the frame</a:t>
            </a:r>
          </a:p>
          <a:p>
            <a:pPr marL="0" lvl="0" indent="0">
              <a:buNone/>
            </a:pPr>
            <a:r>
              <a:rPr lang="en-US" b="1" dirty="0">
                <a:latin typeface="Times New Roman" panose="02020603050405020304" pitchFamily="18" charset="0"/>
                <a:cs typeface="Times New Roman" panose="02020603050405020304" pitchFamily="18" charset="0"/>
              </a:rPr>
              <a:t>SCROLLING: </a:t>
            </a:r>
            <a:r>
              <a:rPr lang="en-US" dirty="0">
                <a:latin typeface="Times New Roman" panose="02020603050405020304" pitchFamily="18" charset="0"/>
                <a:cs typeface="Times New Roman" panose="02020603050405020304" pitchFamily="18" charset="0"/>
              </a:rPr>
              <a:t>should the frame have a scrollbar?</a:t>
            </a:r>
          </a:p>
          <a:p>
            <a:pPr marL="0" lvl="0" indent="0">
              <a:buNone/>
            </a:pPr>
            <a:r>
              <a:rPr lang="en-US" b="1" dirty="0">
                <a:latin typeface="Times New Roman" panose="02020603050405020304" pitchFamily="18" charset="0"/>
                <a:cs typeface="Times New Roman" panose="02020603050405020304" pitchFamily="18" charset="0"/>
              </a:rPr>
              <a:t>NORESIZE: </a:t>
            </a:r>
            <a:r>
              <a:rPr lang="en-US" dirty="0">
                <a:latin typeface="Times New Roman" panose="02020603050405020304" pitchFamily="18" charset="0"/>
                <a:cs typeface="Times New Roman" panose="02020603050405020304" pitchFamily="18" charset="0"/>
              </a:rPr>
              <a:t>don't let the user make the frame bigger or smaller</a:t>
            </a:r>
          </a:p>
          <a:p>
            <a:pPr marL="0" lvl="0" indent="0">
              <a:buNone/>
            </a:pPr>
            <a:r>
              <a:rPr lang="en-US" b="1" dirty="0">
                <a:latin typeface="Times New Roman" panose="02020603050405020304" pitchFamily="18" charset="0"/>
                <a:cs typeface="Times New Roman" panose="02020603050405020304" pitchFamily="18" charset="0"/>
              </a:rPr>
              <a:t>FRAMEBORDER: </a:t>
            </a:r>
            <a:r>
              <a:rPr lang="en-US" dirty="0">
                <a:latin typeface="Times New Roman" panose="02020603050405020304" pitchFamily="18" charset="0"/>
                <a:cs typeface="Times New Roman" panose="02020603050405020304" pitchFamily="18" charset="0"/>
              </a:rPr>
              <a:t>should this frame have a border?</a:t>
            </a:r>
          </a:p>
          <a:p>
            <a:pPr marL="0" lvl="0" indent="0">
              <a:buNone/>
            </a:pPr>
            <a:r>
              <a:rPr lang="en-US" b="1" dirty="0">
                <a:latin typeface="Times New Roman" panose="02020603050405020304" pitchFamily="18" charset="0"/>
                <a:cs typeface="Times New Roman" panose="02020603050405020304" pitchFamily="18" charset="0"/>
              </a:rPr>
              <a:t>BORDERCOLOR: </a:t>
            </a:r>
            <a:r>
              <a:rPr lang="en-US" dirty="0">
                <a:latin typeface="Times New Roman" panose="02020603050405020304" pitchFamily="18" charset="0"/>
                <a:cs typeface="Times New Roman" panose="02020603050405020304" pitchFamily="18" charset="0"/>
              </a:rPr>
              <a:t>color of the surrounding border</a:t>
            </a:r>
          </a:p>
          <a:p>
            <a:pPr marL="0" lvl="0" indent="0">
              <a:buNone/>
            </a:pPr>
            <a:r>
              <a:rPr lang="en-US" b="1" dirty="0">
                <a:latin typeface="Times New Roman" panose="02020603050405020304" pitchFamily="18" charset="0"/>
                <a:cs typeface="Times New Roman" panose="02020603050405020304" pitchFamily="18" charset="0"/>
              </a:rPr>
              <a:t>MARGINWIDTH: </a:t>
            </a:r>
            <a:r>
              <a:rPr lang="en-US" dirty="0">
                <a:latin typeface="Times New Roman" panose="02020603050405020304" pitchFamily="18" charset="0"/>
                <a:cs typeface="Times New Roman" panose="02020603050405020304" pitchFamily="18" charset="0"/>
              </a:rPr>
              <a:t>the internal left and right margins for the frame</a:t>
            </a:r>
          </a:p>
          <a:p>
            <a:pPr marL="0" lvl="0" indent="0">
              <a:buNone/>
            </a:pPr>
            <a:r>
              <a:rPr lang="en-US" b="1" dirty="0">
                <a:latin typeface="Times New Roman" panose="02020603050405020304" pitchFamily="18" charset="0"/>
                <a:cs typeface="Times New Roman" panose="02020603050405020304" pitchFamily="18" charset="0"/>
              </a:rPr>
              <a:t>MARGINHEIGHT: </a:t>
            </a:r>
            <a:r>
              <a:rPr lang="en-US" dirty="0">
                <a:latin typeface="Times New Roman" panose="02020603050405020304" pitchFamily="18" charset="0"/>
                <a:cs typeface="Times New Roman" panose="02020603050405020304" pitchFamily="18" charset="0"/>
              </a:rPr>
              <a:t>the internal top and bottom margins for the frame</a:t>
            </a:r>
          </a:p>
          <a:p>
            <a:endParaRPr lang="en-US" dirty="0"/>
          </a:p>
        </p:txBody>
      </p:sp>
    </p:spTree>
    <p:extLst>
      <p:ext uri="{BB962C8B-B14F-4D97-AF65-F5344CB8AC3E}">
        <p14:creationId xmlns:p14="http://schemas.microsoft.com/office/powerpoint/2010/main" val="1035201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686800" cy="731838"/>
          </a:xfrm>
        </p:spPr>
        <p:txBody>
          <a:bodyPr>
            <a:normAutofit fontScale="90000"/>
          </a:bodyPr>
          <a:lstStyle/>
          <a:p>
            <a:r>
              <a:rPr lang="en-US" b="1" dirty="0" smtClean="0"/>
              <a:t>Example</a:t>
            </a:r>
            <a:endParaRPr lang="en-US" dirty="0"/>
          </a:p>
        </p:txBody>
      </p:sp>
      <p:sp>
        <p:nvSpPr>
          <p:cNvPr id="3" name="Content Placeholder 2"/>
          <p:cNvSpPr>
            <a:spLocks noGrp="1"/>
          </p:cNvSpPr>
          <p:nvPr>
            <p:ph idx="1"/>
          </p:nvPr>
        </p:nvSpPr>
        <p:spPr>
          <a:xfrm>
            <a:off x="914400" y="1524001"/>
            <a:ext cx="8229600" cy="5334000"/>
          </a:xfrm>
        </p:spPr>
        <p:txBody>
          <a:bodyPr/>
          <a:lstStyle/>
          <a:p>
            <a:r>
              <a:rPr lang="en-US" b="1" dirty="0" smtClean="0"/>
              <a:t>A </a:t>
            </a:r>
            <a:r>
              <a:rPr lang="en-US" b="1" dirty="0"/>
              <a:t>simple three-framed page:</a:t>
            </a:r>
            <a:endParaRPr lang="en-US" dirty="0"/>
          </a:p>
          <a:p>
            <a:r>
              <a:rPr lang="en-US" dirty="0"/>
              <a:t>&lt;frameset cols="25%,50%,25%"&gt;</a:t>
            </a:r>
            <a:br>
              <a:rPr lang="en-US" dirty="0"/>
            </a:br>
            <a:r>
              <a:rPr lang="en-US" dirty="0"/>
              <a:t>  &lt;frame src="frame_a.htm"&gt;</a:t>
            </a:r>
            <a:br>
              <a:rPr lang="en-US" dirty="0"/>
            </a:br>
            <a:r>
              <a:rPr lang="en-US" dirty="0"/>
              <a:t>  &lt;frame src="frame_b.htm"&gt;</a:t>
            </a:r>
            <a:br>
              <a:rPr lang="en-US" dirty="0"/>
            </a:br>
            <a:r>
              <a:rPr lang="en-US" dirty="0"/>
              <a:t>  &lt;frame src="frame_c.htm"&gt;</a:t>
            </a:r>
            <a:br>
              <a:rPr lang="en-US" dirty="0"/>
            </a:br>
            <a:r>
              <a:rPr lang="en-US" dirty="0"/>
              <a:t>&lt;/frameset&gt;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4262126"/>
            <a:ext cx="3203575" cy="2287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066800" y="4667409"/>
            <a:ext cx="4191000" cy="1477328"/>
          </a:xfrm>
          <a:prstGeom prst="rect">
            <a:avLst/>
          </a:prstGeom>
        </p:spPr>
        <p:txBody>
          <a:bodyPr wrap="square">
            <a:spAutoFit/>
          </a:bodyPr>
          <a:lstStyle/>
          <a:p>
            <a:r>
              <a:rPr lang="en-US" dirty="0"/>
              <a:t>The 3 webpages frame_a, frame_b &amp; frame_c will be put in the appropriate place by the src attribute.</a:t>
            </a:r>
          </a:p>
          <a:p>
            <a:r>
              <a:rPr lang="en-US" dirty="0"/>
              <a:t>The percentages represents the amount of area it takes on the screen.</a:t>
            </a:r>
          </a:p>
        </p:txBody>
      </p:sp>
    </p:spTree>
    <p:extLst>
      <p:ext uri="{BB962C8B-B14F-4D97-AF65-F5344CB8AC3E}">
        <p14:creationId xmlns:p14="http://schemas.microsoft.com/office/powerpoint/2010/main" val="40461044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8153400" cy="990600"/>
          </a:xfrm>
        </p:spPr>
        <p:txBody>
          <a:bodyPr/>
          <a:lstStyle/>
          <a:p>
            <a:r>
              <a:rPr lang="en-US" dirty="0" smtClean="0"/>
              <a:t>&lt;Frame …&gt; Attribute</a:t>
            </a:r>
            <a:endParaRPr lang="en-US" dirty="0"/>
          </a:p>
        </p:txBody>
      </p:sp>
      <p:sp>
        <p:nvSpPr>
          <p:cNvPr id="3" name="Content Placeholder 2"/>
          <p:cNvSpPr>
            <a:spLocks noGrp="1"/>
          </p:cNvSpPr>
          <p:nvPr>
            <p:ph idx="1"/>
          </p:nvPr>
        </p:nvSpPr>
        <p:spPr>
          <a:xfrm>
            <a:off x="1066799" y="1828801"/>
            <a:ext cx="8070273" cy="5029200"/>
          </a:xfrm>
        </p:spPr>
        <p:txBody>
          <a:bodyPr>
            <a:normAutofit fontScale="62500" lnSpcReduction="20000"/>
          </a:bodyPr>
          <a:lstStyle/>
          <a:p>
            <a:r>
              <a:rPr lang="en-US" dirty="0"/>
              <a:t>&lt;FRAME ...&gt; sets a single frame in the framed page. &lt;FRAME ...&gt; always goes inside a </a:t>
            </a:r>
            <a:r>
              <a:rPr lang="en-US" u="sng" dirty="0"/>
              <a:t>&lt;FRAMESET ...&gt;</a:t>
            </a:r>
            <a:r>
              <a:rPr lang="en-US" dirty="0"/>
              <a:t> element. The </a:t>
            </a:r>
            <a:r>
              <a:rPr lang="en-US" u="sng" dirty="0">
                <a:hlinkClick r:id="rId2"/>
              </a:rPr>
              <a:t>SRC</a:t>
            </a:r>
            <a:r>
              <a:rPr lang="en-US" dirty="0"/>
              <a:t> attribute, which is required, indicates the URL of the page that goes in the frame. In most situations you should also use </a:t>
            </a:r>
            <a:r>
              <a:rPr lang="en-US" u="sng" dirty="0">
                <a:hlinkClick r:id="rId3"/>
              </a:rPr>
              <a:t>NAME</a:t>
            </a:r>
            <a:r>
              <a:rPr lang="en-US" dirty="0"/>
              <a:t> to give the frame a name so that links can </a:t>
            </a:r>
            <a:r>
              <a:rPr lang="en-US" u="sng" dirty="0">
                <a:hlinkClick r:id="rId4"/>
              </a:rPr>
              <a:t>target</a:t>
            </a:r>
            <a:r>
              <a:rPr lang="en-US" dirty="0"/>
              <a:t> the frame. </a:t>
            </a:r>
          </a:p>
          <a:p>
            <a:r>
              <a:rPr lang="en-US" dirty="0"/>
              <a:t>For example, this code creates a frameset with two frames. The first &lt;FRAME ...&gt; loads the file frame1_title.html into a frame named TITLE. The second &lt;FRAME ...&gt; loads the file frame1_body.html into a frame named MAIN. </a:t>
            </a:r>
          </a:p>
          <a:p>
            <a:pPr marL="0" indent="0">
              <a:buNone/>
            </a:pPr>
            <a:r>
              <a:rPr lang="en-US" dirty="0"/>
              <a:t>&lt;FRAMESET ROWS="20%,*"&gt;</a:t>
            </a:r>
          </a:p>
          <a:p>
            <a:pPr marL="0" indent="0">
              <a:buNone/>
            </a:pPr>
            <a:r>
              <a:rPr lang="en-US" dirty="0"/>
              <a:t>   </a:t>
            </a:r>
            <a:r>
              <a:rPr lang="en-US" i="1" dirty="0"/>
              <a:t>&lt;FRAME SRC="frame1_title.html" NAME="TITLE"&gt;</a:t>
            </a:r>
            <a:endParaRPr lang="en-US" dirty="0"/>
          </a:p>
          <a:p>
            <a:pPr marL="0" indent="0">
              <a:buNone/>
            </a:pPr>
            <a:r>
              <a:rPr lang="en-US" i="1" dirty="0"/>
              <a:t>   &lt;FRAME SRC="frame1_body.html"  NAME="MAIN"&gt;</a:t>
            </a:r>
            <a:endParaRPr lang="en-US" dirty="0"/>
          </a:p>
          <a:p>
            <a:pPr marL="0" indent="0">
              <a:buNone/>
            </a:pPr>
            <a:r>
              <a:rPr lang="en-US" dirty="0"/>
              <a:t> </a:t>
            </a:r>
          </a:p>
          <a:p>
            <a:pPr marL="0" indent="0">
              <a:buNone/>
            </a:pPr>
            <a:r>
              <a:rPr lang="en-US" dirty="0"/>
              <a:t>&lt;NOFRAMES&gt;</a:t>
            </a:r>
            <a:r>
              <a:rPr lang="en-US" i="1" dirty="0"/>
              <a:t>NOFRAMES stuff</a:t>
            </a:r>
            <a:endParaRPr lang="en-US" dirty="0"/>
          </a:p>
          <a:p>
            <a:pPr marL="0" indent="0">
              <a:buNone/>
            </a:pPr>
            <a:r>
              <a:rPr lang="en-US" dirty="0"/>
              <a:t>&lt;/NOFRAMES&gt;</a:t>
            </a:r>
          </a:p>
          <a:p>
            <a:pPr marL="0" indent="0">
              <a:buNone/>
            </a:pPr>
            <a:r>
              <a:rPr lang="en-US" dirty="0"/>
              <a:t> </a:t>
            </a:r>
          </a:p>
          <a:p>
            <a:pPr marL="0" indent="0">
              <a:buNone/>
            </a:pPr>
            <a:r>
              <a:rPr lang="en-US" dirty="0"/>
              <a:t>&lt;/FRAMESET&gt;</a:t>
            </a:r>
          </a:p>
          <a:p>
            <a:endParaRPr lang="en-US" dirty="0"/>
          </a:p>
        </p:txBody>
      </p:sp>
    </p:spTree>
    <p:extLst>
      <p:ext uri="{BB962C8B-B14F-4D97-AF65-F5344CB8AC3E}">
        <p14:creationId xmlns:p14="http://schemas.microsoft.com/office/powerpoint/2010/main" val="10726186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8153400" cy="990600"/>
          </a:xfrm>
        </p:spPr>
        <p:txBody>
          <a:bodyPr/>
          <a:lstStyle/>
          <a:p>
            <a:r>
              <a:rPr lang="en-US" b="1" dirty="0"/>
              <a:t>Attribute for &lt;FRAME ...&gt;</a:t>
            </a:r>
            <a:endParaRPr lang="en-US" dirty="0"/>
          </a:p>
        </p:txBody>
      </p:sp>
      <p:sp>
        <p:nvSpPr>
          <p:cNvPr id="3" name="Content Placeholder 2"/>
          <p:cNvSpPr>
            <a:spLocks noGrp="1"/>
          </p:cNvSpPr>
          <p:nvPr>
            <p:ph idx="1"/>
          </p:nvPr>
        </p:nvSpPr>
        <p:spPr>
          <a:xfrm>
            <a:off x="990599" y="1600200"/>
            <a:ext cx="8139545" cy="5264727"/>
          </a:xfrm>
        </p:spPr>
        <p:txBody>
          <a:bodyPr>
            <a:normAutofit fontScale="47500" lnSpcReduction="20000"/>
          </a:bodyPr>
          <a:lstStyle/>
          <a:p>
            <a:pPr marL="0" indent="0">
              <a:buNone/>
            </a:pPr>
            <a:r>
              <a:rPr lang="en-US" sz="3400" b="1" dirty="0" smtClean="0"/>
              <a:t>SRC </a:t>
            </a:r>
            <a:r>
              <a:rPr lang="en-US" sz="3400" b="1" dirty="0"/>
              <a:t>= </a:t>
            </a:r>
            <a:r>
              <a:rPr lang="en-US" sz="3400" b="1" i="1" dirty="0"/>
              <a:t>"URL"</a:t>
            </a:r>
            <a:endParaRPr lang="en-US" sz="3400" dirty="0"/>
          </a:p>
          <a:p>
            <a:pPr marL="0" indent="0">
              <a:buNone/>
            </a:pPr>
            <a:r>
              <a:rPr lang="en-US" sz="3400" dirty="0"/>
              <a:t>SRC indicates the URL to put into the frame. </a:t>
            </a:r>
          </a:p>
          <a:p>
            <a:pPr marL="0" indent="0">
              <a:buNone/>
            </a:pPr>
            <a:r>
              <a:rPr lang="en-US" sz="3400" dirty="0"/>
              <a:t>&lt;HTML&gt;</a:t>
            </a:r>
          </a:p>
          <a:p>
            <a:pPr marL="0" indent="0">
              <a:buNone/>
            </a:pPr>
            <a:r>
              <a:rPr lang="en-US" sz="3400" dirty="0"/>
              <a:t>&lt;HEAD&gt;</a:t>
            </a:r>
          </a:p>
          <a:p>
            <a:pPr marL="0" indent="0">
              <a:buNone/>
            </a:pPr>
            <a:r>
              <a:rPr lang="en-US" sz="3400" dirty="0"/>
              <a:t>&lt;TITLE&gt;Great Recipes&lt;/TITLE&gt;</a:t>
            </a:r>
          </a:p>
          <a:p>
            <a:pPr marL="0" indent="0">
              <a:buNone/>
            </a:pPr>
            <a:r>
              <a:rPr lang="en-US" sz="3400" dirty="0"/>
              <a:t>&lt;/HEAD&gt;</a:t>
            </a:r>
          </a:p>
          <a:p>
            <a:pPr marL="0" indent="0">
              <a:buNone/>
            </a:pPr>
            <a:r>
              <a:rPr lang="en-US" sz="3400" dirty="0"/>
              <a:t> </a:t>
            </a:r>
          </a:p>
          <a:p>
            <a:pPr marL="0" indent="0">
              <a:buNone/>
            </a:pPr>
            <a:r>
              <a:rPr lang="en-US" sz="3400" dirty="0"/>
              <a:t>&lt;FRAMESET ROWS="15%,*"&gt;</a:t>
            </a:r>
          </a:p>
          <a:p>
            <a:pPr marL="0" indent="0">
              <a:buNone/>
            </a:pPr>
            <a:r>
              <a:rPr lang="en-US" sz="3400" dirty="0"/>
              <a:t>     &lt;FRAME </a:t>
            </a:r>
            <a:r>
              <a:rPr lang="en-US" sz="3400" i="1" dirty="0"/>
              <a:t>SRC="recipetitlebar.html"</a:t>
            </a:r>
            <a:r>
              <a:rPr lang="en-US" sz="3400" dirty="0"/>
              <a:t> NAME=TITLE SCROLLING=NO&gt;</a:t>
            </a:r>
          </a:p>
          <a:p>
            <a:pPr marL="0" indent="0">
              <a:buNone/>
            </a:pPr>
            <a:r>
              <a:rPr lang="en-US" sz="3400" dirty="0"/>
              <a:t> </a:t>
            </a:r>
          </a:p>
          <a:p>
            <a:pPr marL="0" indent="0">
              <a:buNone/>
            </a:pPr>
            <a:r>
              <a:rPr lang="en-US" sz="3400" dirty="0"/>
              <a:t>     &lt;FRAMESET COLS="20%,*"&gt;</a:t>
            </a:r>
          </a:p>
          <a:p>
            <a:pPr marL="0" indent="0">
              <a:buNone/>
            </a:pPr>
            <a:r>
              <a:rPr lang="en-US" sz="3400" dirty="0"/>
              <a:t>          &lt;FRAME </a:t>
            </a:r>
            <a:r>
              <a:rPr lang="en-US" sz="3400" i="1" dirty="0"/>
              <a:t>SRC="recipesidebar.html"</a:t>
            </a:r>
            <a:r>
              <a:rPr lang="en-US" sz="3400" dirty="0"/>
              <a:t> NAME=SIDEBAR&gt;</a:t>
            </a:r>
          </a:p>
          <a:p>
            <a:pPr marL="0" indent="0">
              <a:buNone/>
            </a:pPr>
            <a:r>
              <a:rPr lang="en-US" sz="3400" dirty="0"/>
              <a:t>          &lt;FRAME </a:t>
            </a:r>
            <a:r>
              <a:rPr lang="en-US" sz="3400" i="1" dirty="0"/>
              <a:t>SRC="recipes.html"</a:t>
            </a:r>
            <a:r>
              <a:rPr lang="en-US" sz="3400" dirty="0"/>
              <a:t> NAME=RECIPES&gt;</a:t>
            </a:r>
          </a:p>
          <a:p>
            <a:pPr marL="0" indent="0">
              <a:buNone/>
            </a:pPr>
            <a:r>
              <a:rPr lang="en-US" sz="3400" dirty="0"/>
              <a:t>     &lt;/FRAMESET&gt;</a:t>
            </a:r>
          </a:p>
          <a:p>
            <a:pPr marL="0" indent="0">
              <a:buNone/>
            </a:pPr>
            <a:r>
              <a:rPr lang="en-US" sz="3400" dirty="0"/>
              <a:t> </a:t>
            </a:r>
          </a:p>
          <a:p>
            <a:pPr marL="0" indent="0">
              <a:buNone/>
            </a:pPr>
            <a:r>
              <a:rPr lang="en-US" sz="3400" dirty="0"/>
              <a:t>&lt;NOFRAMES&gt;</a:t>
            </a:r>
            <a:r>
              <a:rPr lang="en-US" sz="3400" i="1" dirty="0"/>
              <a:t>NOFRAMES stuff</a:t>
            </a:r>
            <a:endParaRPr lang="en-US" sz="3400" dirty="0"/>
          </a:p>
          <a:p>
            <a:pPr marL="0" indent="0">
              <a:buNone/>
            </a:pPr>
            <a:r>
              <a:rPr lang="en-US" sz="3400" dirty="0"/>
              <a:t>&lt;/NOFRAMES&gt;</a:t>
            </a:r>
          </a:p>
          <a:p>
            <a:pPr marL="0" indent="0">
              <a:buNone/>
            </a:pPr>
            <a:r>
              <a:rPr lang="en-US" sz="3400" dirty="0"/>
              <a:t> </a:t>
            </a:r>
          </a:p>
          <a:p>
            <a:pPr marL="0" indent="0">
              <a:buNone/>
            </a:pPr>
            <a:r>
              <a:rPr lang="en-US" sz="3400" dirty="0"/>
              <a:t>&lt;/FRAMESET&gt;</a:t>
            </a:r>
          </a:p>
          <a:p>
            <a:pPr marL="0" indent="0">
              <a:buNone/>
            </a:pPr>
            <a:r>
              <a:rPr lang="en-US" sz="3400" dirty="0"/>
              <a:t>&lt;/HTML&gt;</a:t>
            </a:r>
          </a:p>
          <a:p>
            <a:endParaRPr lang="en-US" dirty="0"/>
          </a:p>
        </p:txBody>
      </p:sp>
    </p:spTree>
    <p:extLst>
      <p:ext uri="{BB962C8B-B14F-4D97-AF65-F5344CB8AC3E}">
        <p14:creationId xmlns:p14="http://schemas.microsoft.com/office/powerpoint/2010/main" val="37613381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838200"/>
            <a:ext cx="8229600" cy="1143000"/>
          </a:xfrm>
        </p:spPr>
        <p:txBody>
          <a:bodyPr/>
          <a:lstStyle/>
          <a:p>
            <a:r>
              <a:rPr lang="en-US" b="1" dirty="0"/>
              <a:t>Attribute for &lt;FRAME ...&gt;</a:t>
            </a:r>
            <a:endParaRPr lang="en-US" dirty="0"/>
          </a:p>
        </p:txBody>
      </p:sp>
      <p:sp>
        <p:nvSpPr>
          <p:cNvPr id="3" name="Content Placeholder 2"/>
          <p:cNvSpPr>
            <a:spLocks noGrp="1"/>
          </p:cNvSpPr>
          <p:nvPr>
            <p:ph idx="1"/>
          </p:nvPr>
        </p:nvSpPr>
        <p:spPr>
          <a:xfrm>
            <a:off x="1066800" y="1752601"/>
            <a:ext cx="8056418" cy="5105400"/>
          </a:xfrm>
        </p:spPr>
        <p:txBody>
          <a:bodyPr/>
          <a:lstStyle/>
          <a:p>
            <a:r>
              <a:rPr lang="en-US" sz="2400" b="1" dirty="0" smtClean="0"/>
              <a:t>NAME </a:t>
            </a:r>
            <a:r>
              <a:rPr lang="en-US" sz="2400" b="1" dirty="0"/>
              <a:t>= </a:t>
            </a:r>
            <a:r>
              <a:rPr lang="en-US" sz="2400" b="1" i="1" dirty="0"/>
              <a:t>"text string"</a:t>
            </a:r>
            <a:endParaRPr lang="en-US" sz="2400" dirty="0"/>
          </a:p>
          <a:p>
            <a:r>
              <a:rPr lang="en-US" sz="2400" dirty="0"/>
              <a:t>NAME is used in conjunction with </a:t>
            </a:r>
            <a:r>
              <a:rPr lang="en-US" sz="2400" u="sng" dirty="0"/>
              <a:t>&lt;A TARGET="..."&gt;</a:t>
            </a:r>
            <a:r>
              <a:rPr lang="en-US" sz="2400" dirty="0"/>
              <a:t> to indicate which frame the link targets. For example, a common use for frames is to have three frames on a web page, such as pictured here (and here's the </a:t>
            </a:r>
            <a:r>
              <a:rPr lang="en-US" sz="2400" u="sng" dirty="0"/>
              <a:t>real thing</a:t>
            </a:r>
            <a:r>
              <a:rPr lang="en-US" sz="2400" dirty="0"/>
              <a:t>):</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3666728"/>
            <a:ext cx="3886200" cy="24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80580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8153400" cy="838200"/>
          </a:xfrm>
        </p:spPr>
        <p:txBody>
          <a:bodyPr/>
          <a:lstStyle/>
          <a:p>
            <a:r>
              <a:rPr lang="en-US" dirty="0" smtClean="0"/>
              <a:t>Code</a:t>
            </a:r>
            <a:endParaRPr lang="en-US" dirty="0"/>
          </a:p>
        </p:txBody>
      </p:sp>
      <p:sp>
        <p:nvSpPr>
          <p:cNvPr id="3" name="Content Placeholder 2"/>
          <p:cNvSpPr>
            <a:spLocks noGrp="1"/>
          </p:cNvSpPr>
          <p:nvPr>
            <p:ph idx="1"/>
          </p:nvPr>
        </p:nvSpPr>
        <p:spPr>
          <a:xfrm>
            <a:off x="914400" y="1524001"/>
            <a:ext cx="8229600" cy="5313218"/>
          </a:xfrm>
        </p:spPr>
        <p:txBody>
          <a:bodyPr>
            <a:normAutofit fontScale="47500" lnSpcReduction="20000"/>
          </a:bodyPr>
          <a:lstStyle/>
          <a:p>
            <a:pPr marL="0" indent="0">
              <a:buNone/>
            </a:pPr>
            <a:r>
              <a:rPr lang="en-US" sz="3400" dirty="0"/>
              <a:t>The large frame in the lower right is named "RECIPES" using NAME: </a:t>
            </a:r>
          </a:p>
          <a:p>
            <a:pPr marL="0" indent="0">
              <a:buNone/>
            </a:pPr>
            <a:r>
              <a:rPr lang="en-US" sz="3400" dirty="0"/>
              <a:t>&lt;HTML&gt;</a:t>
            </a:r>
          </a:p>
          <a:p>
            <a:pPr marL="0" indent="0">
              <a:buNone/>
            </a:pPr>
            <a:r>
              <a:rPr lang="en-US" sz="3400" dirty="0"/>
              <a:t>&lt;HEAD&gt;</a:t>
            </a:r>
          </a:p>
          <a:p>
            <a:pPr marL="0" indent="0">
              <a:buNone/>
            </a:pPr>
            <a:r>
              <a:rPr lang="en-US" sz="3400" dirty="0"/>
              <a:t>&lt;TITLE&gt;Great Recipes&lt;/TITLE&gt;</a:t>
            </a:r>
          </a:p>
          <a:p>
            <a:pPr marL="0" indent="0">
              <a:buNone/>
            </a:pPr>
            <a:r>
              <a:rPr lang="en-US" sz="3400" dirty="0"/>
              <a:t>&lt;/HEAD&gt;</a:t>
            </a:r>
          </a:p>
          <a:p>
            <a:pPr marL="0" indent="0">
              <a:buNone/>
            </a:pPr>
            <a:r>
              <a:rPr lang="en-US" sz="3400" dirty="0"/>
              <a:t> </a:t>
            </a:r>
          </a:p>
          <a:p>
            <a:pPr marL="0" indent="0">
              <a:buNone/>
            </a:pPr>
            <a:r>
              <a:rPr lang="en-US" sz="3400" dirty="0"/>
              <a:t>&lt;FRAMESET ROWS="15%,*"&gt;</a:t>
            </a:r>
          </a:p>
          <a:p>
            <a:pPr marL="0" indent="0">
              <a:buNone/>
            </a:pPr>
            <a:r>
              <a:rPr lang="en-US" sz="3400" dirty="0"/>
              <a:t>     &lt;FRAME SRC="recipetitlebar.html" NAME=TITLE SCROLLING=NO&gt;</a:t>
            </a:r>
          </a:p>
          <a:p>
            <a:pPr marL="0" indent="0">
              <a:buNone/>
            </a:pPr>
            <a:r>
              <a:rPr lang="en-US" sz="3400" dirty="0"/>
              <a:t> </a:t>
            </a:r>
          </a:p>
          <a:p>
            <a:pPr marL="0" indent="0">
              <a:buNone/>
            </a:pPr>
            <a:r>
              <a:rPr lang="en-US" sz="3400" dirty="0"/>
              <a:t>     &lt;FRAMESET COLS="20%,*"&gt;</a:t>
            </a:r>
          </a:p>
          <a:p>
            <a:pPr marL="0" indent="0">
              <a:buNone/>
            </a:pPr>
            <a:r>
              <a:rPr lang="en-US" sz="3400" dirty="0"/>
              <a:t>          &lt;FRAME SRC="recipesidebar.html" NAME=SIDEBAR&gt;</a:t>
            </a:r>
          </a:p>
          <a:p>
            <a:pPr marL="0" indent="0">
              <a:buNone/>
            </a:pPr>
            <a:r>
              <a:rPr lang="en-US" sz="3400" dirty="0"/>
              <a:t>          &lt;FRAME SRC="recipes.html" </a:t>
            </a:r>
            <a:r>
              <a:rPr lang="en-US" sz="3400" i="1" dirty="0"/>
              <a:t>NAME=RECIPES</a:t>
            </a:r>
            <a:r>
              <a:rPr lang="en-US" sz="3400" dirty="0"/>
              <a:t>&gt;</a:t>
            </a:r>
          </a:p>
          <a:p>
            <a:pPr marL="0" indent="0">
              <a:buNone/>
            </a:pPr>
            <a:r>
              <a:rPr lang="en-US" sz="3400" dirty="0"/>
              <a:t>     &lt;/FRAMESET&gt;</a:t>
            </a:r>
          </a:p>
          <a:p>
            <a:pPr marL="0" indent="0">
              <a:buNone/>
            </a:pPr>
            <a:r>
              <a:rPr lang="en-US" sz="3400" dirty="0"/>
              <a:t> </a:t>
            </a:r>
          </a:p>
          <a:p>
            <a:pPr marL="0" indent="0">
              <a:buNone/>
            </a:pPr>
            <a:r>
              <a:rPr lang="en-US" sz="3400" dirty="0"/>
              <a:t>&lt;NOFRAMES&gt;</a:t>
            </a:r>
            <a:r>
              <a:rPr lang="en-US" sz="3400" i="1" dirty="0"/>
              <a:t>NOFRAMES stuff</a:t>
            </a:r>
            <a:endParaRPr lang="en-US" sz="3400" dirty="0"/>
          </a:p>
          <a:p>
            <a:pPr marL="0" indent="0">
              <a:buNone/>
            </a:pPr>
            <a:r>
              <a:rPr lang="en-US" sz="3400" dirty="0"/>
              <a:t>&lt;/NOFRAMES&gt;</a:t>
            </a:r>
          </a:p>
          <a:p>
            <a:pPr marL="0" indent="0">
              <a:buNone/>
            </a:pPr>
            <a:r>
              <a:rPr lang="en-US" sz="3400" dirty="0"/>
              <a:t> </a:t>
            </a:r>
          </a:p>
          <a:p>
            <a:pPr marL="0" indent="0">
              <a:buNone/>
            </a:pPr>
            <a:r>
              <a:rPr lang="en-US" sz="3400" dirty="0"/>
              <a:t>&lt;/FRAMESET&gt;</a:t>
            </a:r>
          </a:p>
          <a:p>
            <a:pPr marL="0" indent="0">
              <a:buNone/>
            </a:pPr>
            <a:r>
              <a:rPr lang="en-US" sz="3400" dirty="0"/>
              <a:t> </a:t>
            </a:r>
          </a:p>
          <a:p>
            <a:pPr marL="0" indent="0">
              <a:buNone/>
            </a:pPr>
            <a:r>
              <a:rPr lang="en-US" sz="3400" dirty="0"/>
              <a:t>&lt;/HTML&gt;</a:t>
            </a:r>
          </a:p>
          <a:p>
            <a:endParaRPr lang="en-US" dirty="0"/>
          </a:p>
        </p:txBody>
      </p:sp>
    </p:spTree>
    <p:extLst>
      <p:ext uri="{BB962C8B-B14F-4D97-AF65-F5344CB8AC3E}">
        <p14:creationId xmlns:p14="http://schemas.microsoft.com/office/powerpoint/2010/main" val="31180485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1143000"/>
          </a:xfrm>
        </p:spPr>
        <p:txBody>
          <a:bodyPr/>
          <a:lstStyle/>
          <a:p>
            <a:r>
              <a:rPr lang="en-US" dirty="0" smtClean="0"/>
              <a:t>Code</a:t>
            </a:r>
            <a:endParaRPr lang="en-US" dirty="0"/>
          </a:p>
        </p:txBody>
      </p:sp>
      <p:sp>
        <p:nvSpPr>
          <p:cNvPr id="3" name="Content Placeholder 2"/>
          <p:cNvSpPr>
            <a:spLocks noGrp="1"/>
          </p:cNvSpPr>
          <p:nvPr>
            <p:ph idx="1"/>
          </p:nvPr>
        </p:nvSpPr>
        <p:spPr>
          <a:xfrm>
            <a:off x="907473" y="1905001"/>
            <a:ext cx="8229600" cy="4953000"/>
          </a:xfrm>
        </p:spPr>
        <p:txBody>
          <a:bodyPr/>
          <a:lstStyle/>
          <a:p>
            <a:r>
              <a:rPr lang="en-US" dirty="0"/>
              <a:t>The &lt;A ...&gt; tag which links to "Greek Salad" uses TARGET: </a:t>
            </a:r>
          </a:p>
          <a:p>
            <a:r>
              <a:rPr lang="en-US" dirty="0"/>
              <a:t>&lt;A HREF="</a:t>
            </a:r>
            <a:r>
              <a:rPr lang="en-US" dirty="0" err="1"/>
              <a:t>recipes.html#Greek</a:t>
            </a:r>
            <a:r>
              <a:rPr lang="en-US" dirty="0"/>
              <a:t> Salad" </a:t>
            </a:r>
            <a:r>
              <a:rPr lang="en-US" i="1" dirty="0"/>
              <a:t>TARGET=RECIPES</a:t>
            </a:r>
            <a:r>
              <a:rPr lang="en-US" dirty="0"/>
              <a:t>&gt;Greek Salad&lt;/A&gt;</a:t>
            </a:r>
          </a:p>
          <a:p>
            <a:r>
              <a:rPr lang="en-US" dirty="0"/>
              <a:t>When the user clicks on the "Greek Salad" link, the results are put in the RECIPES frame</a:t>
            </a:r>
          </a:p>
          <a:p>
            <a:endParaRPr lang="en-US" dirty="0"/>
          </a:p>
        </p:txBody>
      </p:sp>
    </p:spTree>
    <p:extLst>
      <p:ext uri="{BB962C8B-B14F-4D97-AF65-F5344CB8AC3E}">
        <p14:creationId xmlns:p14="http://schemas.microsoft.com/office/powerpoint/2010/main" val="13583168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8153400" cy="1143000"/>
          </a:xfrm>
        </p:spPr>
        <p:txBody>
          <a:bodyPr/>
          <a:lstStyle/>
          <a:p>
            <a:r>
              <a:rPr lang="en-US" b="1" dirty="0"/>
              <a:t>Attribute for &lt;FRAME ...&gt;</a:t>
            </a:r>
            <a:endParaRPr lang="en-US" dirty="0"/>
          </a:p>
        </p:txBody>
      </p:sp>
      <p:sp>
        <p:nvSpPr>
          <p:cNvPr id="3" name="Content Placeholder 2"/>
          <p:cNvSpPr>
            <a:spLocks noGrp="1"/>
          </p:cNvSpPr>
          <p:nvPr>
            <p:ph idx="1"/>
          </p:nvPr>
        </p:nvSpPr>
        <p:spPr>
          <a:xfrm>
            <a:off x="914399" y="1752600"/>
            <a:ext cx="8222673" cy="5098473"/>
          </a:xfrm>
        </p:spPr>
        <p:txBody>
          <a:bodyPr>
            <a:normAutofit fontScale="55000" lnSpcReduction="20000"/>
          </a:bodyPr>
          <a:lstStyle/>
          <a:p>
            <a:pPr marL="0" indent="0">
              <a:buNone/>
            </a:pPr>
            <a:r>
              <a:rPr lang="en-US" b="1" dirty="0" smtClean="0"/>
              <a:t>SCROLLING </a:t>
            </a:r>
            <a:r>
              <a:rPr lang="en-US" dirty="0"/>
              <a:t>use it, but watch for </a:t>
            </a:r>
            <a:r>
              <a:rPr lang="en-US" dirty="0" err="1"/>
              <a:t>overformatting</a:t>
            </a:r>
            <a:endParaRPr lang="en-US" dirty="0"/>
          </a:p>
          <a:p>
            <a:r>
              <a:rPr lang="en-US" dirty="0"/>
              <a:t>SCROLLING says if there should be a scroll bar on the right and/or bottom of the frame. YES says there absolutely will be scroll bars, even if they are not needed. NO says there will not be scroll bars, even if they might be needed. AUTO is the default: there will be scroll bars on the side and/or bottom as needed.</a:t>
            </a:r>
          </a:p>
          <a:p>
            <a:pPr marL="0" indent="0">
              <a:buNone/>
            </a:pPr>
            <a:r>
              <a:rPr lang="en-US" dirty="0"/>
              <a:t> &lt;FRAMESET ROWS="30%,30%,*"&gt;</a:t>
            </a:r>
          </a:p>
          <a:p>
            <a:pPr marL="0" indent="0">
              <a:buNone/>
            </a:pPr>
            <a:r>
              <a:rPr lang="en-US" dirty="0"/>
              <a:t>     &lt;FRAME SRC="scrollingYes.html"  </a:t>
            </a:r>
            <a:r>
              <a:rPr lang="en-US" i="1" dirty="0"/>
              <a:t>SCROLLING=YES</a:t>
            </a:r>
            <a:r>
              <a:rPr lang="en-US" dirty="0"/>
              <a:t>&gt;</a:t>
            </a:r>
          </a:p>
          <a:p>
            <a:pPr marL="0" indent="0">
              <a:buNone/>
            </a:pPr>
            <a:r>
              <a:rPr lang="en-US" dirty="0"/>
              <a:t>     &lt;FRAME SRC="scrollingNo.html"   </a:t>
            </a:r>
            <a:r>
              <a:rPr lang="en-US" i="1" dirty="0"/>
              <a:t>SCROLLING=NO</a:t>
            </a:r>
            <a:r>
              <a:rPr lang="en-US" dirty="0"/>
              <a:t>&gt;</a:t>
            </a:r>
          </a:p>
          <a:p>
            <a:pPr marL="0" indent="0">
              <a:buNone/>
            </a:pPr>
            <a:r>
              <a:rPr lang="en-US" dirty="0"/>
              <a:t>     &lt;FRAME SRC="scrollingAuto.html" </a:t>
            </a:r>
            <a:r>
              <a:rPr lang="en-US" i="1" dirty="0"/>
              <a:t>SCROLLING=AUTO</a:t>
            </a:r>
            <a:r>
              <a:rPr lang="en-US" dirty="0"/>
              <a:t>&gt;</a:t>
            </a:r>
          </a:p>
          <a:p>
            <a:pPr marL="0" indent="0">
              <a:buNone/>
            </a:pPr>
            <a:r>
              <a:rPr lang="en-US" dirty="0"/>
              <a:t> </a:t>
            </a:r>
          </a:p>
          <a:p>
            <a:pPr marL="0" indent="0">
              <a:buNone/>
            </a:pPr>
            <a:r>
              <a:rPr lang="en-US" dirty="0"/>
              <a:t>&lt;NOFRAMES&gt;</a:t>
            </a:r>
            <a:r>
              <a:rPr lang="en-US" i="1" dirty="0"/>
              <a:t>NOFRAMES stuff</a:t>
            </a:r>
            <a:endParaRPr lang="en-US" dirty="0"/>
          </a:p>
          <a:p>
            <a:pPr marL="0" indent="0">
              <a:buNone/>
            </a:pPr>
            <a:r>
              <a:rPr lang="en-US" dirty="0"/>
              <a:t>&lt;/NOFRAMES&gt;</a:t>
            </a:r>
          </a:p>
          <a:p>
            <a:pPr marL="0" indent="0">
              <a:buNone/>
            </a:pPr>
            <a:r>
              <a:rPr lang="en-US" dirty="0"/>
              <a:t> </a:t>
            </a:r>
          </a:p>
          <a:p>
            <a:pPr marL="0" indent="0">
              <a:buNone/>
            </a:pPr>
            <a:r>
              <a:rPr lang="en-US" dirty="0"/>
              <a:t>&lt;/FRAMESET&gt;</a:t>
            </a:r>
          </a:p>
          <a:p>
            <a:r>
              <a:rPr lang="en-US" dirty="0"/>
              <a:t>It's best to avoid using SCROLLING. If you turn off scrolling, users with small screens may be unable to see all of what you have in the frame, and that makes for an annoying page. </a:t>
            </a:r>
          </a:p>
          <a:p>
            <a:endParaRPr lang="en-US" dirty="0"/>
          </a:p>
        </p:txBody>
      </p:sp>
    </p:spTree>
    <p:extLst>
      <p:ext uri="{BB962C8B-B14F-4D97-AF65-F5344CB8AC3E}">
        <p14:creationId xmlns:p14="http://schemas.microsoft.com/office/powerpoint/2010/main" val="15096241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8118764" cy="914400"/>
          </a:xfrm>
        </p:spPr>
        <p:txBody>
          <a:bodyPr/>
          <a:lstStyle/>
          <a:p>
            <a:r>
              <a:rPr lang="en-US" b="1" dirty="0"/>
              <a:t>Attribute for &lt;FRAME ...&gt;</a:t>
            </a:r>
            <a:endParaRPr lang="en-US" dirty="0"/>
          </a:p>
        </p:txBody>
      </p:sp>
      <p:sp>
        <p:nvSpPr>
          <p:cNvPr id="3" name="Content Placeholder 2"/>
          <p:cNvSpPr>
            <a:spLocks noGrp="1"/>
          </p:cNvSpPr>
          <p:nvPr>
            <p:ph idx="1"/>
          </p:nvPr>
        </p:nvSpPr>
        <p:spPr>
          <a:xfrm>
            <a:off x="990600" y="1371600"/>
            <a:ext cx="8153400" cy="5507183"/>
          </a:xfrm>
        </p:spPr>
        <p:txBody>
          <a:bodyPr>
            <a:noAutofit/>
          </a:bodyPr>
          <a:lstStyle/>
          <a:p>
            <a:pPr marL="0" indent="0">
              <a:buNone/>
            </a:pPr>
            <a:r>
              <a:rPr lang="en-US" sz="1350" b="1" dirty="0" smtClean="0">
                <a:latin typeface="Times New Roman" panose="02020603050405020304" pitchFamily="18" charset="0"/>
                <a:cs typeface="Times New Roman" panose="02020603050405020304" pitchFamily="18" charset="0"/>
              </a:rPr>
              <a:t>NORESIZE</a:t>
            </a:r>
            <a:endParaRPr lang="en-US" sz="1350" b="1" dirty="0">
              <a:latin typeface="Times New Roman" panose="02020603050405020304" pitchFamily="18" charset="0"/>
              <a:cs typeface="Times New Roman" panose="02020603050405020304" pitchFamily="18" charset="0"/>
            </a:endParaRPr>
          </a:p>
          <a:p>
            <a:r>
              <a:rPr lang="en-US" sz="1350" b="1" dirty="0">
                <a:latin typeface="Times New Roman" panose="02020603050405020304" pitchFamily="18" charset="0"/>
                <a:cs typeface="Times New Roman" panose="02020603050405020304" pitchFamily="18" charset="0"/>
              </a:rPr>
              <a:t>NORESIZE says that the user cannot make the frame bigger or smaller by sliding the borders. Normally the user can put the mouse over the border and move the border left/right or up/down. NORESIZE disables that ability. All borders that run along the frame are effected. For example, this code uses NORESIZE with the frame for the title bar, and so the border along the bottom of the title bar title bar cannot be resized. However, the two frames at the bottom of the page can still be resized by moving the border left and right.</a:t>
            </a:r>
          </a:p>
          <a:p>
            <a:pPr marL="0" indent="0">
              <a:buNone/>
            </a:pPr>
            <a:r>
              <a:rPr lang="en-US" sz="1350" b="1" dirty="0">
                <a:latin typeface="Times New Roman" panose="02020603050405020304" pitchFamily="18" charset="0"/>
                <a:cs typeface="Times New Roman" panose="02020603050405020304" pitchFamily="18" charset="0"/>
              </a:rPr>
              <a:t> &lt;HTML&gt;</a:t>
            </a:r>
          </a:p>
          <a:p>
            <a:pPr marL="0" indent="0">
              <a:buNone/>
            </a:pPr>
            <a:r>
              <a:rPr lang="en-US" sz="1350" b="1" dirty="0">
                <a:latin typeface="Times New Roman" panose="02020603050405020304" pitchFamily="18" charset="0"/>
                <a:cs typeface="Times New Roman" panose="02020603050405020304" pitchFamily="18" charset="0"/>
              </a:rPr>
              <a:t>&lt;HEAD</a:t>
            </a:r>
            <a:r>
              <a:rPr lang="en-US" sz="1350" b="1" dirty="0" smtClean="0">
                <a:latin typeface="Times New Roman" panose="02020603050405020304" pitchFamily="18" charset="0"/>
                <a:cs typeface="Times New Roman" panose="02020603050405020304" pitchFamily="18" charset="0"/>
              </a:rPr>
              <a:t>&gt;&lt;</a:t>
            </a:r>
            <a:r>
              <a:rPr lang="en-US" sz="1350" b="1" dirty="0">
                <a:latin typeface="Times New Roman" panose="02020603050405020304" pitchFamily="18" charset="0"/>
                <a:cs typeface="Times New Roman" panose="02020603050405020304" pitchFamily="18" charset="0"/>
              </a:rPr>
              <a:t>TITLE&gt;Great Recipes&lt;/TITLE</a:t>
            </a:r>
            <a:r>
              <a:rPr lang="en-US" sz="1350" b="1" dirty="0" smtClean="0">
                <a:latin typeface="Times New Roman" panose="02020603050405020304" pitchFamily="18" charset="0"/>
                <a:cs typeface="Times New Roman" panose="02020603050405020304" pitchFamily="18" charset="0"/>
              </a:rPr>
              <a:t>&gt;&lt;/</a:t>
            </a:r>
            <a:r>
              <a:rPr lang="en-US" sz="1350" b="1" dirty="0">
                <a:latin typeface="Times New Roman" panose="02020603050405020304" pitchFamily="18" charset="0"/>
                <a:cs typeface="Times New Roman" panose="02020603050405020304" pitchFamily="18" charset="0"/>
              </a:rPr>
              <a:t>HEAD</a:t>
            </a:r>
            <a:r>
              <a:rPr lang="en-US" sz="1350" b="1" dirty="0" smtClean="0">
                <a:latin typeface="Times New Roman" panose="02020603050405020304" pitchFamily="18" charset="0"/>
                <a:cs typeface="Times New Roman" panose="02020603050405020304" pitchFamily="18" charset="0"/>
              </a:rPr>
              <a:t>&gt;</a:t>
            </a:r>
            <a:endParaRPr lang="en-US" sz="1350" b="1" dirty="0">
              <a:latin typeface="Times New Roman" panose="02020603050405020304" pitchFamily="18" charset="0"/>
              <a:cs typeface="Times New Roman" panose="02020603050405020304" pitchFamily="18" charset="0"/>
            </a:endParaRPr>
          </a:p>
          <a:p>
            <a:pPr marL="0" indent="0">
              <a:buNone/>
            </a:pPr>
            <a:r>
              <a:rPr lang="en-US" sz="1350" b="1" dirty="0">
                <a:latin typeface="Times New Roman" panose="02020603050405020304" pitchFamily="18" charset="0"/>
                <a:cs typeface="Times New Roman" panose="02020603050405020304" pitchFamily="18" charset="0"/>
              </a:rPr>
              <a:t>&lt;FRAMESET ROWS="20%,*"&gt;</a:t>
            </a:r>
          </a:p>
          <a:p>
            <a:pPr marL="0" indent="0">
              <a:buNone/>
            </a:pPr>
            <a:r>
              <a:rPr lang="en-US" sz="1350" b="1" dirty="0">
                <a:latin typeface="Times New Roman" panose="02020603050405020304" pitchFamily="18" charset="0"/>
                <a:cs typeface="Times New Roman" panose="02020603050405020304" pitchFamily="18" charset="0"/>
              </a:rPr>
              <a:t>     &lt;FRAME SRC="recipetitlebar.html" NAME=TITLE </a:t>
            </a:r>
            <a:r>
              <a:rPr lang="en-US" sz="1350" b="1" i="1" dirty="0" smtClean="0">
                <a:latin typeface="Times New Roman" panose="02020603050405020304" pitchFamily="18" charset="0"/>
                <a:cs typeface="Times New Roman" panose="02020603050405020304" pitchFamily="18" charset="0"/>
              </a:rPr>
              <a:t>NORESIZE</a:t>
            </a:r>
            <a:r>
              <a:rPr lang="en-US" sz="1350" b="1" dirty="0" smtClean="0">
                <a:latin typeface="Times New Roman" panose="02020603050405020304" pitchFamily="18" charset="0"/>
                <a:cs typeface="Times New Roman" panose="02020603050405020304" pitchFamily="18" charset="0"/>
              </a:rPr>
              <a:t>&gt;</a:t>
            </a:r>
          </a:p>
          <a:p>
            <a:pPr marL="0" indent="0">
              <a:buNone/>
            </a:pPr>
            <a:r>
              <a:rPr lang="en-US" sz="1350" b="1" dirty="0" smtClean="0">
                <a:latin typeface="Times New Roman" panose="02020603050405020304" pitchFamily="18" charset="0"/>
                <a:cs typeface="Times New Roman" panose="02020603050405020304" pitchFamily="18" charset="0"/>
              </a:rPr>
              <a:t>     </a:t>
            </a:r>
            <a:r>
              <a:rPr lang="en-US" sz="1350" b="1" dirty="0">
                <a:latin typeface="Times New Roman" panose="02020603050405020304" pitchFamily="18" charset="0"/>
                <a:cs typeface="Times New Roman" panose="02020603050405020304" pitchFamily="18" charset="0"/>
              </a:rPr>
              <a:t>&lt;FRAMESET COLS="20%,*"&gt;</a:t>
            </a:r>
          </a:p>
          <a:p>
            <a:pPr marL="0" indent="0">
              <a:buNone/>
            </a:pPr>
            <a:r>
              <a:rPr lang="en-US" sz="1350" b="1" dirty="0">
                <a:latin typeface="Times New Roman" panose="02020603050405020304" pitchFamily="18" charset="0"/>
                <a:cs typeface="Times New Roman" panose="02020603050405020304" pitchFamily="18" charset="0"/>
              </a:rPr>
              <a:t>          &lt;FRAME SRC="recipesidebar.html" NAME=SIDEBAR&gt;</a:t>
            </a:r>
          </a:p>
          <a:p>
            <a:pPr marL="0" indent="0">
              <a:buNone/>
            </a:pPr>
            <a:r>
              <a:rPr lang="en-US" sz="1350" b="1" dirty="0">
                <a:latin typeface="Times New Roman" panose="02020603050405020304" pitchFamily="18" charset="0"/>
                <a:cs typeface="Times New Roman" panose="02020603050405020304" pitchFamily="18" charset="0"/>
              </a:rPr>
              <a:t>          &lt;FRAME SRC="recipes.html" NAME=RECIPES&gt;</a:t>
            </a:r>
          </a:p>
          <a:p>
            <a:pPr marL="0" indent="0">
              <a:buNone/>
            </a:pPr>
            <a:r>
              <a:rPr lang="en-US" sz="1350" b="1" dirty="0">
                <a:latin typeface="Times New Roman" panose="02020603050405020304" pitchFamily="18" charset="0"/>
                <a:cs typeface="Times New Roman" panose="02020603050405020304" pitchFamily="18" charset="0"/>
              </a:rPr>
              <a:t>     &lt;/FRAMESET</a:t>
            </a:r>
            <a:r>
              <a:rPr lang="en-US" sz="1350" b="1" dirty="0" smtClean="0">
                <a:latin typeface="Times New Roman" panose="02020603050405020304" pitchFamily="18" charset="0"/>
                <a:cs typeface="Times New Roman" panose="02020603050405020304" pitchFamily="18" charset="0"/>
              </a:rPr>
              <a:t>&gt;</a:t>
            </a:r>
            <a:endParaRPr lang="en-US" sz="1350" b="1" dirty="0">
              <a:latin typeface="Times New Roman" panose="02020603050405020304" pitchFamily="18" charset="0"/>
              <a:cs typeface="Times New Roman" panose="02020603050405020304" pitchFamily="18" charset="0"/>
            </a:endParaRPr>
          </a:p>
          <a:p>
            <a:pPr marL="0" indent="0">
              <a:buNone/>
            </a:pPr>
            <a:r>
              <a:rPr lang="en-US" sz="1350" b="1" dirty="0">
                <a:latin typeface="Times New Roman" panose="02020603050405020304" pitchFamily="18" charset="0"/>
                <a:cs typeface="Times New Roman" panose="02020603050405020304" pitchFamily="18" charset="0"/>
              </a:rPr>
              <a:t>&lt;NOFRAMES&gt;</a:t>
            </a:r>
            <a:r>
              <a:rPr lang="en-US" sz="1350" b="1" i="1" dirty="0">
                <a:latin typeface="Times New Roman" panose="02020603050405020304" pitchFamily="18" charset="0"/>
                <a:cs typeface="Times New Roman" panose="02020603050405020304" pitchFamily="18" charset="0"/>
              </a:rPr>
              <a:t>NOFRAMES stuff</a:t>
            </a:r>
            <a:endParaRPr lang="en-US" sz="1350" b="1" dirty="0">
              <a:latin typeface="Times New Roman" panose="02020603050405020304" pitchFamily="18" charset="0"/>
              <a:cs typeface="Times New Roman" panose="02020603050405020304" pitchFamily="18" charset="0"/>
            </a:endParaRPr>
          </a:p>
          <a:p>
            <a:pPr marL="0" indent="0">
              <a:buNone/>
            </a:pPr>
            <a:r>
              <a:rPr lang="en-US" sz="1350" b="1" dirty="0">
                <a:latin typeface="Times New Roman" panose="02020603050405020304" pitchFamily="18" charset="0"/>
                <a:cs typeface="Times New Roman" panose="02020603050405020304" pitchFamily="18" charset="0"/>
              </a:rPr>
              <a:t>&lt;/NOFRAMES</a:t>
            </a:r>
            <a:r>
              <a:rPr lang="en-US" sz="1350" b="1" dirty="0" smtClean="0">
                <a:latin typeface="Times New Roman" panose="02020603050405020304" pitchFamily="18" charset="0"/>
                <a:cs typeface="Times New Roman" panose="02020603050405020304" pitchFamily="18" charset="0"/>
              </a:rPr>
              <a:t>&gt;</a:t>
            </a:r>
            <a:endParaRPr lang="en-US" sz="1350" b="1" dirty="0">
              <a:latin typeface="Times New Roman" panose="02020603050405020304" pitchFamily="18" charset="0"/>
              <a:cs typeface="Times New Roman" panose="02020603050405020304" pitchFamily="18" charset="0"/>
            </a:endParaRPr>
          </a:p>
          <a:p>
            <a:pPr marL="0" indent="0">
              <a:buNone/>
            </a:pPr>
            <a:r>
              <a:rPr lang="en-US" sz="1350" b="1" dirty="0">
                <a:latin typeface="Times New Roman" panose="02020603050405020304" pitchFamily="18" charset="0"/>
                <a:cs typeface="Times New Roman" panose="02020603050405020304" pitchFamily="18" charset="0"/>
              </a:rPr>
              <a:t>&lt;/FRAMESET&gt;</a:t>
            </a:r>
          </a:p>
          <a:p>
            <a:pPr marL="0" indent="0">
              <a:buNone/>
            </a:pPr>
            <a:r>
              <a:rPr lang="en-US" sz="1350" b="1" dirty="0">
                <a:latin typeface="Times New Roman" panose="02020603050405020304" pitchFamily="18" charset="0"/>
                <a:cs typeface="Times New Roman" panose="02020603050405020304" pitchFamily="18" charset="0"/>
              </a:rPr>
              <a:t>&lt;/HTML&gt;</a:t>
            </a:r>
          </a:p>
          <a:p>
            <a:r>
              <a:rPr lang="en-US" sz="1350" b="1" dirty="0">
                <a:latin typeface="Times New Roman" panose="02020603050405020304" pitchFamily="18" charset="0"/>
                <a:cs typeface="Times New Roman" panose="02020603050405020304" pitchFamily="18" charset="0"/>
              </a:rPr>
              <a:t>NORESIZE is the single most hated feature in frames. By disabling resizing, you are forbidding the user from adjusting the screen more optimally. If your text or logo doesn't quite fit in the space allowed, the user is left to wonder what they are missing, and this just makes your site look bad. Avoid NORESIZE. </a:t>
            </a:r>
          </a:p>
        </p:txBody>
      </p:sp>
    </p:spTree>
    <p:extLst>
      <p:ext uri="{BB962C8B-B14F-4D97-AF65-F5344CB8AC3E}">
        <p14:creationId xmlns:p14="http://schemas.microsoft.com/office/powerpoint/2010/main" val="22671133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8153400" cy="914400"/>
          </a:xfrm>
        </p:spPr>
        <p:txBody>
          <a:bodyPr/>
          <a:lstStyle/>
          <a:p>
            <a:r>
              <a:rPr lang="en-US" b="1" dirty="0"/>
              <a:t>Attribute for &lt;FRAME ...&gt;</a:t>
            </a:r>
            <a:endParaRPr lang="en-US" dirty="0"/>
          </a:p>
        </p:txBody>
      </p:sp>
      <p:sp>
        <p:nvSpPr>
          <p:cNvPr id="3" name="Content Placeholder 2"/>
          <p:cNvSpPr>
            <a:spLocks noGrp="1"/>
          </p:cNvSpPr>
          <p:nvPr>
            <p:ph idx="1"/>
          </p:nvPr>
        </p:nvSpPr>
        <p:spPr>
          <a:xfrm>
            <a:off x="990600" y="1524001"/>
            <a:ext cx="8153400" cy="5334000"/>
          </a:xfrm>
        </p:spPr>
        <p:txBody>
          <a:bodyPr>
            <a:normAutofit fontScale="62500" lnSpcReduction="20000"/>
          </a:bodyPr>
          <a:lstStyle/>
          <a:p>
            <a:pPr marL="0" indent="0">
              <a:buNone/>
            </a:pPr>
            <a:r>
              <a:rPr lang="en-US" b="1" dirty="0" smtClean="0"/>
              <a:t>BORDERCOLOR </a:t>
            </a:r>
            <a:r>
              <a:rPr lang="en-US" b="1" dirty="0"/>
              <a:t>= </a:t>
            </a:r>
            <a:r>
              <a:rPr lang="en-US" b="1" i="1" dirty="0"/>
              <a:t>color expression</a:t>
            </a:r>
            <a:endParaRPr lang="en-US" dirty="0"/>
          </a:p>
          <a:p>
            <a:r>
              <a:rPr lang="en-US" dirty="0"/>
              <a:t>BORDERCOLOR sets the color of the borders around the frame. </a:t>
            </a:r>
          </a:p>
          <a:p>
            <a:pPr marL="0" indent="0">
              <a:buNone/>
            </a:pPr>
            <a:r>
              <a:rPr lang="en-US" dirty="0"/>
              <a:t>&lt;FRAMESET ROWS="*,*,40%,*,*"&gt;</a:t>
            </a:r>
          </a:p>
          <a:p>
            <a:pPr marL="0" indent="0">
              <a:buNone/>
            </a:pPr>
            <a:r>
              <a:rPr lang="en-US" dirty="0"/>
              <a:t>     &lt;FRAME SRC="bcRow1.html"&gt;</a:t>
            </a:r>
          </a:p>
          <a:p>
            <a:pPr marL="0" indent="0">
              <a:buNone/>
            </a:pPr>
            <a:r>
              <a:rPr lang="en-US" dirty="0"/>
              <a:t>     &lt;FRAME SRC="bcRow2.html"&gt;</a:t>
            </a:r>
          </a:p>
          <a:p>
            <a:pPr marL="0" indent="0">
              <a:buNone/>
            </a:pPr>
            <a:r>
              <a:rPr lang="en-US" dirty="0"/>
              <a:t>     &lt;FRAME SRC="bcRow3.html" </a:t>
            </a:r>
            <a:r>
              <a:rPr lang="en-US" i="1" dirty="0"/>
              <a:t>BORDERCOLOR=RED</a:t>
            </a:r>
            <a:r>
              <a:rPr lang="en-US" dirty="0"/>
              <a:t>&gt;</a:t>
            </a:r>
          </a:p>
          <a:p>
            <a:pPr marL="0" indent="0">
              <a:buNone/>
            </a:pPr>
            <a:r>
              <a:rPr lang="en-US" dirty="0"/>
              <a:t>     &lt;FRAME SRC="bcRow4.html"&gt;</a:t>
            </a:r>
          </a:p>
          <a:p>
            <a:pPr marL="0" indent="0">
              <a:buNone/>
            </a:pPr>
            <a:r>
              <a:rPr lang="en-US" dirty="0"/>
              <a:t>     &lt;FRAME SRC="bcRow5.html"&gt;</a:t>
            </a:r>
          </a:p>
          <a:p>
            <a:pPr marL="0" indent="0">
              <a:buNone/>
            </a:pPr>
            <a:r>
              <a:rPr lang="en-US" dirty="0"/>
              <a:t> </a:t>
            </a:r>
          </a:p>
          <a:p>
            <a:pPr marL="0" indent="0">
              <a:buNone/>
            </a:pPr>
            <a:r>
              <a:rPr lang="en-US" dirty="0"/>
              <a:t>&lt;NOFRAMES&gt;</a:t>
            </a:r>
            <a:r>
              <a:rPr lang="en-US" i="1" dirty="0"/>
              <a:t>NOFRAMES stuff</a:t>
            </a:r>
            <a:endParaRPr lang="en-US" dirty="0"/>
          </a:p>
          <a:p>
            <a:pPr marL="0" indent="0">
              <a:buNone/>
            </a:pPr>
            <a:r>
              <a:rPr lang="en-US" dirty="0"/>
              <a:t>&lt;/NOFRAMES&gt;</a:t>
            </a:r>
          </a:p>
          <a:p>
            <a:pPr marL="0" indent="0">
              <a:buNone/>
            </a:pPr>
            <a:r>
              <a:rPr lang="en-US" dirty="0"/>
              <a:t> </a:t>
            </a:r>
          </a:p>
          <a:p>
            <a:pPr marL="0" indent="0">
              <a:buNone/>
            </a:pPr>
            <a:r>
              <a:rPr lang="en-US" dirty="0"/>
              <a:t>&lt;/FRAMESET&gt;</a:t>
            </a:r>
          </a:p>
          <a:p>
            <a:r>
              <a:rPr lang="en-US" dirty="0"/>
              <a:t>Some versions of MSIE have a bug concerning BORDERCOLOR and can't figure out which borders should be which colors. It's not a harmful bug, but often the </a:t>
            </a:r>
            <a:r>
              <a:rPr lang="en-US" dirty="0" smtClean="0"/>
              <a:t>colors </a:t>
            </a:r>
            <a:r>
              <a:rPr lang="en-US" dirty="0"/>
              <a:t>won't be arranged the way you expect. </a:t>
            </a:r>
          </a:p>
          <a:p>
            <a:endParaRPr lang="en-US" dirty="0"/>
          </a:p>
        </p:txBody>
      </p:sp>
    </p:spTree>
    <p:extLst>
      <p:ext uri="{BB962C8B-B14F-4D97-AF65-F5344CB8AC3E}">
        <p14:creationId xmlns:p14="http://schemas.microsoft.com/office/powerpoint/2010/main" val="35020918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599" y="685800"/>
            <a:ext cx="8139545" cy="914400"/>
          </a:xfrm>
        </p:spPr>
        <p:txBody>
          <a:bodyPr/>
          <a:lstStyle/>
          <a:p>
            <a:r>
              <a:rPr lang="en-US" b="1" dirty="0"/>
              <a:t>Attributes for &lt;FRAME ...&gt;</a:t>
            </a:r>
            <a:endParaRPr lang="en-US" dirty="0"/>
          </a:p>
        </p:txBody>
      </p:sp>
      <p:sp>
        <p:nvSpPr>
          <p:cNvPr id="3" name="Content Placeholder 2"/>
          <p:cNvSpPr>
            <a:spLocks noGrp="1"/>
          </p:cNvSpPr>
          <p:nvPr>
            <p:ph idx="1"/>
          </p:nvPr>
        </p:nvSpPr>
        <p:spPr>
          <a:xfrm>
            <a:off x="1066799" y="1524001"/>
            <a:ext cx="8070273" cy="5334000"/>
          </a:xfrm>
        </p:spPr>
        <p:txBody>
          <a:bodyPr>
            <a:normAutofit fontScale="55000" lnSpcReduction="20000"/>
          </a:bodyPr>
          <a:lstStyle/>
          <a:p>
            <a:r>
              <a:rPr lang="en-US" b="1" dirty="0" smtClean="0"/>
              <a:t>MARGINWIDTH </a:t>
            </a:r>
            <a:r>
              <a:rPr lang="en-US" b="1" dirty="0"/>
              <a:t>= </a:t>
            </a:r>
            <a:r>
              <a:rPr lang="en-US" b="1" i="1" dirty="0"/>
              <a:t>size in pixels</a:t>
            </a:r>
            <a:r>
              <a:rPr lang="en-US" b="1" dirty="0"/>
              <a:t/>
            </a:r>
            <a:br>
              <a:rPr lang="en-US" b="1" dirty="0"/>
            </a:br>
            <a:r>
              <a:rPr lang="en-US" b="1" dirty="0"/>
              <a:t>MARGINHEIGHT = </a:t>
            </a:r>
            <a:r>
              <a:rPr lang="en-US" b="1" i="1" dirty="0"/>
              <a:t>size in pixels</a:t>
            </a:r>
            <a:endParaRPr lang="en-US" dirty="0"/>
          </a:p>
          <a:p>
            <a:r>
              <a:rPr lang="en-US" dirty="0"/>
              <a:t>MARGINWIDTH and MARGINHEIGHT control the inside margins of the document in the frame. </a:t>
            </a:r>
          </a:p>
          <a:p>
            <a:pPr marL="0" indent="0">
              <a:buNone/>
            </a:pPr>
            <a:r>
              <a:rPr lang="en-US" dirty="0">
                <a:latin typeface="Times New Roman" panose="02020603050405020304" pitchFamily="18" charset="0"/>
                <a:cs typeface="Times New Roman" panose="02020603050405020304" pitchFamily="18" charset="0"/>
              </a:rPr>
              <a:t>&lt;FRAMESET ROWS="60%,*,*"&gt;</a:t>
            </a:r>
          </a:p>
          <a:p>
            <a:pPr marL="0" indent="0">
              <a:buNone/>
            </a:pPr>
            <a:r>
              <a:rPr lang="en-US" dirty="0">
                <a:latin typeface="Times New Roman" panose="02020603050405020304" pitchFamily="18" charset="0"/>
                <a:cs typeface="Times New Roman" panose="02020603050405020304" pitchFamily="18" charset="0"/>
              </a:rPr>
              <a:t>     &lt;FRAME SRC="mwTop.html"&gt;</a:t>
            </a:r>
          </a:p>
          <a:p>
            <a:pPr marL="0" indent="0">
              <a:buNone/>
            </a:pPr>
            <a:r>
              <a:rPr lang="en-US" dirty="0">
                <a:latin typeface="Times New Roman" panose="02020603050405020304" pitchFamily="18" charset="0"/>
                <a:cs typeface="Times New Roman" panose="02020603050405020304" pitchFamily="18" charset="0"/>
              </a:rPr>
              <a:t>     &lt;FRAME SRC="mwMiddle.html" </a:t>
            </a:r>
            <a:r>
              <a:rPr lang="en-US" i="1" dirty="0">
                <a:latin typeface="Times New Roman" panose="02020603050405020304" pitchFamily="18" charset="0"/>
                <a:cs typeface="Times New Roman" panose="02020603050405020304" pitchFamily="18" charset="0"/>
              </a:rPr>
              <a:t>MARGINWIDTH=1</a:t>
            </a:r>
            <a:r>
              <a:rPr lang="en-US" dirty="0">
                <a:latin typeface="Times New Roman" panose="02020603050405020304" pitchFamily="18" charset="0"/>
                <a:cs typeface="Times New Roman" panose="02020603050405020304" pitchFamily="18" charset="0"/>
              </a:rPr>
              <a:t>&gt;</a:t>
            </a:r>
          </a:p>
          <a:p>
            <a:pPr marL="0" indent="0">
              <a:buNone/>
            </a:pPr>
            <a:r>
              <a:rPr lang="en-US" dirty="0">
                <a:latin typeface="Times New Roman" panose="02020603050405020304" pitchFamily="18" charset="0"/>
                <a:cs typeface="Times New Roman" panose="02020603050405020304" pitchFamily="18" charset="0"/>
              </a:rPr>
              <a:t>     &lt;FRAME SRC="mwBottom.html" </a:t>
            </a:r>
            <a:r>
              <a:rPr lang="en-US" i="1" dirty="0">
                <a:latin typeface="Times New Roman" panose="02020603050405020304" pitchFamily="18" charset="0"/>
                <a:cs typeface="Times New Roman" panose="02020603050405020304" pitchFamily="18" charset="0"/>
              </a:rPr>
              <a:t>MARGINWIDTH=50</a:t>
            </a:r>
            <a:r>
              <a:rPr lang="en-US" dirty="0" smtClean="0">
                <a:latin typeface="Times New Roman" panose="02020603050405020304" pitchFamily="18" charset="0"/>
                <a:cs typeface="Times New Roman" panose="02020603050405020304" pitchFamily="18" charset="0"/>
              </a:rPr>
              <a:t>&gt;</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&lt;NOFRAMES&gt;</a:t>
            </a:r>
            <a:r>
              <a:rPr lang="en-US" i="1" dirty="0">
                <a:latin typeface="Times New Roman" panose="02020603050405020304" pitchFamily="18" charset="0"/>
                <a:cs typeface="Times New Roman" panose="02020603050405020304" pitchFamily="18" charset="0"/>
              </a:rPr>
              <a:t>NOFRAMES stuff</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&lt;/NOFRAMES</a:t>
            </a:r>
            <a:r>
              <a:rPr lang="en-US" dirty="0" smtClean="0">
                <a:latin typeface="Times New Roman" panose="02020603050405020304" pitchFamily="18" charset="0"/>
                <a:cs typeface="Times New Roman" panose="02020603050405020304" pitchFamily="18" charset="0"/>
              </a:rPr>
              <a:t>&gt;</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&lt;/FRAMESET&gt;</a:t>
            </a:r>
          </a:p>
          <a:p>
            <a:pPr marL="0" indent="0">
              <a:buNone/>
            </a:pPr>
            <a:r>
              <a:rPr lang="en-US" dirty="0">
                <a:latin typeface="Times New Roman" panose="02020603050405020304" pitchFamily="18" charset="0"/>
                <a:cs typeface="Times New Roman" panose="02020603050405020304" pitchFamily="18" charset="0"/>
              </a:rPr>
              <a:t>&lt;FRAMESET COLS="33%,33%,*"&gt;</a:t>
            </a:r>
          </a:p>
          <a:p>
            <a:pPr marL="0" indent="0">
              <a:buNone/>
            </a:pPr>
            <a:r>
              <a:rPr lang="en-US" dirty="0">
                <a:latin typeface="Times New Roman" panose="02020603050405020304" pitchFamily="18" charset="0"/>
                <a:cs typeface="Times New Roman" panose="02020603050405020304" pitchFamily="18" charset="0"/>
              </a:rPr>
              <a:t>     &lt;FRAME SRC="mhLeft.html"&gt;</a:t>
            </a:r>
          </a:p>
          <a:p>
            <a:pPr marL="0" indent="0">
              <a:buNone/>
            </a:pPr>
            <a:r>
              <a:rPr lang="en-US" dirty="0">
                <a:latin typeface="Times New Roman" panose="02020603050405020304" pitchFamily="18" charset="0"/>
                <a:cs typeface="Times New Roman" panose="02020603050405020304" pitchFamily="18" charset="0"/>
              </a:rPr>
              <a:t>     &lt;FRAME SRC="mhCenter.html" </a:t>
            </a:r>
            <a:r>
              <a:rPr lang="en-US" i="1" dirty="0">
                <a:latin typeface="Times New Roman" panose="02020603050405020304" pitchFamily="18" charset="0"/>
                <a:cs typeface="Times New Roman" panose="02020603050405020304" pitchFamily="18" charset="0"/>
              </a:rPr>
              <a:t>MARGINHEIGHT=1</a:t>
            </a:r>
            <a:r>
              <a:rPr lang="en-US" dirty="0">
                <a:latin typeface="Times New Roman" panose="02020603050405020304" pitchFamily="18" charset="0"/>
                <a:cs typeface="Times New Roman" panose="02020603050405020304" pitchFamily="18" charset="0"/>
              </a:rPr>
              <a:t>&gt;</a:t>
            </a:r>
          </a:p>
          <a:p>
            <a:pPr marL="0" indent="0">
              <a:buNone/>
            </a:pPr>
            <a:r>
              <a:rPr lang="en-US" dirty="0">
                <a:latin typeface="Times New Roman" panose="02020603050405020304" pitchFamily="18" charset="0"/>
                <a:cs typeface="Times New Roman" panose="02020603050405020304" pitchFamily="18" charset="0"/>
              </a:rPr>
              <a:t>     &lt;FRAME SRC="mhRight.html"  </a:t>
            </a:r>
            <a:r>
              <a:rPr lang="en-US" i="1" dirty="0">
                <a:latin typeface="Times New Roman" panose="02020603050405020304" pitchFamily="18" charset="0"/>
                <a:cs typeface="Times New Roman" panose="02020603050405020304" pitchFamily="18" charset="0"/>
              </a:rPr>
              <a:t>MARGINHEIGHT=50</a:t>
            </a:r>
            <a:r>
              <a:rPr lang="en-US" dirty="0" smtClean="0">
                <a:latin typeface="Times New Roman" panose="02020603050405020304" pitchFamily="18" charset="0"/>
                <a:cs typeface="Times New Roman" panose="02020603050405020304" pitchFamily="18" charset="0"/>
              </a:rPr>
              <a:t>&gt;</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&lt;NOFRAMES&gt;</a:t>
            </a:r>
            <a:r>
              <a:rPr lang="en-US" i="1" dirty="0">
                <a:latin typeface="Times New Roman" panose="02020603050405020304" pitchFamily="18" charset="0"/>
                <a:cs typeface="Times New Roman" panose="02020603050405020304" pitchFamily="18" charset="0"/>
              </a:rPr>
              <a:t>NOFRAMES stuff</a:t>
            </a:r>
            <a:r>
              <a:rPr lang="en-US" dirty="0">
                <a:latin typeface="Times New Roman" panose="02020603050405020304" pitchFamily="18" charset="0"/>
                <a:cs typeface="Times New Roman" panose="02020603050405020304" pitchFamily="18" charset="0"/>
              </a:rPr>
              <a:t> &lt;/NOFRAMES</a:t>
            </a:r>
            <a:r>
              <a:rPr lang="en-US" dirty="0" smtClean="0">
                <a:latin typeface="Times New Roman" panose="02020603050405020304" pitchFamily="18" charset="0"/>
                <a:cs typeface="Times New Roman" panose="02020603050405020304" pitchFamily="18" charset="0"/>
              </a:rPr>
              <a:t>&gt;</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&lt;/FRAMESET&gt;</a:t>
            </a:r>
          </a:p>
          <a:p>
            <a:r>
              <a:rPr lang="en-US" dirty="0"/>
              <a:t>The official specifications say that MARGINWIDTH and MARGINHEIGHT should be set to values of greater than 1... 0 is not an acceptable value. Some browsers will honor margin settings of 0, while others don't. </a:t>
            </a:r>
          </a:p>
          <a:p>
            <a:endParaRPr lang="en-US" dirty="0"/>
          </a:p>
        </p:txBody>
      </p:sp>
    </p:spTree>
    <p:extLst>
      <p:ext uri="{BB962C8B-B14F-4D97-AF65-F5344CB8AC3E}">
        <p14:creationId xmlns:p14="http://schemas.microsoft.com/office/powerpoint/2010/main" val="24738192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8153400" cy="990600"/>
          </a:xfrm>
        </p:spPr>
        <p:txBody>
          <a:bodyPr/>
          <a:lstStyle/>
          <a:p>
            <a:r>
              <a:rPr lang="en-US" dirty="0" smtClean="0"/>
              <a:t>Browsers</a:t>
            </a:r>
            <a:endParaRPr lang="en-US" dirty="0"/>
          </a:p>
        </p:txBody>
      </p:sp>
      <p:sp>
        <p:nvSpPr>
          <p:cNvPr id="3" name="Content Placeholder 2"/>
          <p:cNvSpPr>
            <a:spLocks noGrp="1"/>
          </p:cNvSpPr>
          <p:nvPr>
            <p:ph idx="1"/>
          </p:nvPr>
        </p:nvSpPr>
        <p:spPr>
          <a:xfrm>
            <a:off x="990600" y="1676401"/>
            <a:ext cx="8153400" cy="5181600"/>
          </a:xfrm>
        </p:spPr>
        <p:txBody>
          <a:bodyPr/>
          <a:lstStyle/>
          <a:p>
            <a:r>
              <a:rPr lang="en-US" dirty="0"/>
              <a:t>Both Netscape and MSIE display some odd behavior with these attributes: the default for MARGINWIDTH (i.e. if you don't use it) is around 13 or 14 pixels. However, if you use MARGINWIDTH, then the default for MARGINHEIGHT changes to 1. The reverse is also true. Take a look at the pages in the examples above to see this strange behavior</a:t>
            </a:r>
          </a:p>
        </p:txBody>
      </p:sp>
    </p:spTree>
    <p:extLst>
      <p:ext uri="{BB962C8B-B14F-4D97-AF65-F5344CB8AC3E}">
        <p14:creationId xmlns:p14="http://schemas.microsoft.com/office/powerpoint/2010/main" val="3100387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8305800" cy="1143000"/>
          </a:xfrm>
        </p:spPr>
        <p:txBody>
          <a:bodyPr>
            <a:normAutofit fontScale="90000"/>
          </a:bodyPr>
          <a:lstStyle/>
          <a:p>
            <a:r>
              <a:rPr lang="en-US" sz="4000" b="1" dirty="0"/>
              <a:t>Differences between HTML and </a:t>
            </a:r>
            <a:r>
              <a:rPr lang="en-US" sz="4000" b="1" dirty="0" smtClean="0"/>
              <a:t>XHTML</a:t>
            </a:r>
            <a:endParaRPr lang="en-US" dirty="0"/>
          </a:p>
        </p:txBody>
      </p:sp>
      <p:sp>
        <p:nvSpPr>
          <p:cNvPr id="3" name="Content Placeholder 2"/>
          <p:cNvSpPr>
            <a:spLocks noGrp="1"/>
          </p:cNvSpPr>
          <p:nvPr>
            <p:ph idx="1"/>
          </p:nvPr>
        </p:nvSpPr>
        <p:spPr>
          <a:xfrm>
            <a:off x="1143000" y="1828801"/>
            <a:ext cx="8001000" cy="5029200"/>
          </a:xfrm>
        </p:spPr>
        <p:txBody>
          <a:bodyPr/>
          <a:lstStyle/>
          <a:p>
            <a:r>
              <a:rPr lang="en-US" dirty="0" smtClean="0"/>
              <a:t>In </a:t>
            </a:r>
            <a:r>
              <a:rPr lang="en-US" dirty="0"/>
              <a:t>HTML, the &lt;frame&gt; tag has no end tag. In XHTML, the &lt;frame&gt; tag must be properly closed.</a:t>
            </a:r>
          </a:p>
          <a:p>
            <a:endParaRPr lang="en-US" dirty="0"/>
          </a:p>
        </p:txBody>
      </p:sp>
    </p:spTree>
    <p:extLst>
      <p:ext uri="{BB962C8B-B14F-4D97-AF65-F5344CB8AC3E}">
        <p14:creationId xmlns:p14="http://schemas.microsoft.com/office/powerpoint/2010/main" val="29019585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8153400" cy="838200"/>
          </a:xfrm>
        </p:spPr>
        <p:txBody>
          <a:bodyPr>
            <a:normAutofit/>
          </a:bodyPr>
          <a:lstStyle/>
          <a:p>
            <a:r>
              <a:rPr lang="en-US" b="1" dirty="0"/>
              <a:t>&lt;NOFRAMES</a:t>
            </a:r>
            <a:r>
              <a:rPr lang="en-US" b="1" dirty="0" smtClean="0"/>
              <a:t>&gt;</a:t>
            </a:r>
            <a:endParaRPr lang="en-US" dirty="0"/>
          </a:p>
        </p:txBody>
      </p:sp>
      <p:sp>
        <p:nvSpPr>
          <p:cNvPr id="3" name="Content Placeholder 2"/>
          <p:cNvSpPr>
            <a:spLocks noGrp="1"/>
          </p:cNvSpPr>
          <p:nvPr>
            <p:ph idx="1"/>
          </p:nvPr>
        </p:nvSpPr>
        <p:spPr>
          <a:xfrm>
            <a:off x="914400" y="1447800"/>
            <a:ext cx="8229600" cy="5410201"/>
          </a:xfrm>
        </p:spPr>
        <p:txBody>
          <a:bodyPr>
            <a:normAutofit fontScale="47500" lnSpcReduction="20000"/>
          </a:bodyPr>
          <a:lstStyle/>
          <a:p>
            <a:r>
              <a:rPr lang="en-US" dirty="0" smtClean="0"/>
              <a:t>&lt;</a:t>
            </a:r>
            <a:r>
              <a:rPr lang="en-US" dirty="0"/>
              <a:t>NOFRAMES&gt; holds text that should be displayed for people who </a:t>
            </a:r>
            <a:r>
              <a:rPr lang="en-US" i="1" dirty="0"/>
              <a:t>don't</a:t>
            </a:r>
            <a:r>
              <a:rPr lang="en-US" dirty="0"/>
              <a:t> have frames. A large percentage of people on the web don't use browsers which can read frames. You can avoid leaving out those people by using &lt;NOFRAMES&gt;. </a:t>
            </a:r>
          </a:p>
          <a:p>
            <a:r>
              <a:rPr lang="en-US" dirty="0"/>
              <a:t>&lt;NOFRAMES&gt; should be used in the same document as </a:t>
            </a:r>
            <a:r>
              <a:rPr lang="en-US" u="sng" dirty="0">
                <a:hlinkClick r:id="rId2"/>
              </a:rPr>
              <a:t>&lt;FRAMESET ...&gt;</a:t>
            </a:r>
            <a:r>
              <a:rPr lang="en-US" dirty="0"/>
              <a:t>. &lt;NOFRAMES&gt; should be inside the outermost &lt;FRAMESET ...&gt; element. </a:t>
            </a:r>
          </a:p>
          <a:p>
            <a:pPr marL="0" indent="0">
              <a:buNone/>
            </a:pPr>
            <a:r>
              <a:rPr lang="en-US" b="1" dirty="0">
                <a:latin typeface="Times New Roman" panose="02020603050405020304" pitchFamily="18" charset="0"/>
                <a:cs typeface="Times New Roman" panose="02020603050405020304" pitchFamily="18" charset="0"/>
              </a:rPr>
              <a:t>HTML&gt;</a:t>
            </a:r>
          </a:p>
          <a:p>
            <a:pPr marL="0" indent="0">
              <a:buNone/>
            </a:pPr>
            <a:r>
              <a:rPr lang="en-US" b="1" dirty="0">
                <a:latin typeface="Times New Roman" panose="02020603050405020304" pitchFamily="18" charset="0"/>
                <a:cs typeface="Times New Roman" panose="02020603050405020304" pitchFamily="18" charset="0"/>
              </a:rPr>
              <a:t>&lt;HEAD&gt;</a:t>
            </a:r>
          </a:p>
          <a:p>
            <a:pPr marL="0" indent="0">
              <a:buNone/>
            </a:pPr>
            <a:r>
              <a:rPr lang="en-US" b="1" dirty="0">
                <a:latin typeface="Times New Roman" panose="02020603050405020304" pitchFamily="18" charset="0"/>
                <a:cs typeface="Times New Roman" panose="02020603050405020304" pitchFamily="18" charset="0"/>
              </a:rPr>
              <a:t>&lt;TITLE&gt;NOFRAMES example&lt;/TITLE&gt;</a:t>
            </a:r>
          </a:p>
          <a:p>
            <a:pPr marL="0" indent="0">
              <a:buNone/>
            </a:pPr>
            <a:r>
              <a:rPr lang="en-US" b="1" dirty="0">
                <a:latin typeface="Times New Roman" panose="02020603050405020304" pitchFamily="18" charset="0"/>
                <a:cs typeface="Times New Roman" panose="02020603050405020304" pitchFamily="18" charset="0"/>
              </a:rPr>
              <a:t>&lt;/HEAD</a:t>
            </a:r>
            <a:r>
              <a:rPr lang="en-US" b="1" dirty="0" smtClean="0">
                <a:latin typeface="Times New Roman" panose="02020603050405020304" pitchFamily="18" charset="0"/>
                <a:cs typeface="Times New Roman" panose="02020603050405020304" pitchFamily="18" charset="0"/>
              </a:rPr>
              <a:t>&gt;</a:t>
            </a:r>
            <a:endParaRPr lang="en-US" b="1"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&lt;FRAMESET ROWS="15%,*"&gt;</a:t>
            </a:r>
          </a:p>
          <a:p>
            <a:pPr marL="0" indent="0">
              <a:buNone/>
            </a:pPr>
            <a:r>
              <a:rPr lang="en-US" b="1" dirty="0">
                <a:latin typeface="Times New Roman" panose="02020603050405020304" pitchFamily="18" charset="0"/>
                <a:cs typeface="Times New Roman" panose="02020603050405020304" pitchFamily="18" charset="0"/>
              </a:rPr>
              <a:t>     &lt;FRAME SRC="recipetitlebar.html" NAME=TITLE</a:t>
            </a:r>
            <a:r>
              <a:rPr lang="en-US" b="1" dirty="0" smtClean="0">
                <a:latin typeface="Times New Roman" panose="02020603050405020304" pitchFamily="18" charset="0"/>
                <a:cs typeface="Times New Roman" panose="02020603050405020304" pitchFamily="18" charset="0"/>
              </a:rPr>
              <a:t>&gt;</a:t>
            </a:r>
            <a:endParaRPr lang="en-US" b="1"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     &lt;FRAMESET COLS="20%,*"&gt;</a:t>
            </a:r>
          </a:p>
          <a:p>
            <a:pPr marL="0" indent="0">
              <a:buNone/>
            </a:pPr>
            <a:r>
              <a:rPr lang="en-US" b="1" dirty="0">
                <a:latin typeface="Times New Roman" panose="02020603050405020304" pitchFamily="18" charset="0"/>
                <a:cs typeface="Times New Roman" panose="02020603050405020304" pitchFamily="18" charset="0"/>
              </a:rPr>
              <a:t>          &lt;FRAME SRC="recipesidebar.html" NAME=SIDEBAR&gt;</a:t>
            </a:r>
          </a:p>
          <a:p>
            <a:pPr marL="0" indent="0">
              <a:buNone/>
            </a:pPr>
            <a:r>
              <a:rPr lang="en-US" b="1" dirty="0">
                <a:latin typeface="Times New Roman" panose="02020603050405020304" pitchFamily="18" charset="0"/>
                <a:cs typeface="Times New Roman" panose="02020603050405020304" pitchFamily="18" charset="0"/>
              </a:rPr>
              <a:t>          &lt;FRAME SRC="recipes.html" NAME=RECIPES&gt;</a:t>
            </a:r>
          </a:p>
          <a:p>
            <a:pPr marL="0" indent="0">
              <a:buNone/>
            </a:pPr>
            <a:r>
              <a:rPr lang="en-US" b="1" dirty="0">
                <a:latin typeface="Times New Roman" panose="02020603050405020304" pitchFamily="18" charset="0"/>
                <a:cs typeface="Times New Roman" panose="02020603050405020304" pitchFamily="18" charset="0"/>
              </a:rPr>
              <a:t>     &lt;/FRAMESET</a:t>
            </a:r>
            <a:r>
              <a:rPr lang="en-US" b="1" dirty="0" smtClean="0">
                <a:latin typeface="Times New Roman" panose="02020603050405020304" pitchFamily="18" charset="0"/>
                <a:cs typeface="Times New Roman" panose="02020603050405020304" pitchFamily="18" charset="0"/>
              </a:rPr>
              <a:t>&gt;</a:t>
            </a:r>
            <a:endParaRPr lang="en-US" b="1" dirty="0">
              <a:latin typeface="Times New Roman" panose="02020603050405020304" pitchFamily="18" charset="0"/>
              <a:cs typeface="Times New Roman" panose="02020603050405020304" pitchFamily="18" charset="0"/>
            </a:endParaRPr>
          </a:p>
          <a:p>
            <a:pPr marL="0" indent="0">
              <a:buNone/>
            </a:pPr>
            <a:r>
              <a:rPr lang="en-US" b="1" i="1" dirty="0">
                <a:latin typeface="Times New Roman" panose="02020603050405020304" pitchFamily="18" charset="0"/>
                <a:cs typeface="Times New Roman" panose="02020603050405020304" pitchFamily="18" charset="0"/>
              </a:rPr>
              <a:t>&lt;NOFRAMES&gt;</a:t>
            </a:r>
            <a:endParaRPr lang="en-US" b="1"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&lt;H1&gt;Great Recipes&lt;/H1&gt;</a:t>
            </a:r>
          </a:p>
          <a:p>
            <a:pPr marL="0" indent="0">
              <a:buNone/>
            </a:pPr>
            <a:r>
              <a:rPr lang="en-US" b="1" dirty="0">
                <a:latin typeface="Times New Roman" panose="02020603050405020304" pitchFamily="18" charset="0"/>
                <a:cs typeface="Times New Roman" panose="02020603050405020304" pitchFamily="18" charset="0"/>
              </a:rPr>
              <a:t>No frames?  No Problem! Take a look at our </a:t>
            </a:r>
          </a:p>
          <a:p>
            <a:pPr marL="0" indent="0">
              <a:buNone/>
            </a:pPr>
            <a:r>
              <a:rPr lang="en-US" b="1" dirty="0">
                <a:latin typeface="Times New Roman" panose="02020603050405020304" pitchFamily="18" charset="0"/>
                <a:cs typeface="Times New Roman" panose="02020603050405020304" pitchFamily="18" charset="0"/>
              </a:rPr>
              <a:t>&lt;A HREF="noframesrecipes.html"&gt;no-frames&lt;/A&gt; </a:t>
            </a:r>
          </a:p>
          <a:p>
            <a:pPr marL="0" indent="0">
              <a:buNone/>
            </a:pPr>
            <a:r>
              <a:rPr lang="en-US" b="1" dirty="0">
                <a:latin typeface="Times New Roman" panose="02020603050405020304" pitchFamily="18" charset="0"/>
                <a:cs typeface="Times New Roman" panose="02020603050405020304" pitchFamily="18" charset="0"/>
              </a:rPr>
              <a:t>version.</a:t>
            </a:r>
          </a:p>
          <a:p>
            <a:pPr marL="0" indent="0">
              <a:buNone/>
            </a:pPr>
            <a:r>
              <a:rPr lang="en-US" b="1" i="1" dirty="0">
                <a:latin typeface="Times New Roman" panose="02020603050405020304" pitchFamily="18" charset="0"/>
                <a:cs typeface="Times New Roman" panose="02020603050405020304" pitchFamily="18" charset="0"/>
              </a:rPr>
              <a:t>&lt;/NOFRAMES&gt;</a:t>
            </a:r>
            <a:endParaRPr lang="en-US" b="1"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&lt;/FRAMESET&gt;</a:t>
            </a:r>
          </a:p>
          <a:p>
            <a:pPr marL="0" indent="0">
              <a:buNone/>
            </a:pPr>
            <a:r>
              <a:rPr lang="en-US" b="1" dirty="0">
                <a:latin typeface="Times New Roman" panose="02020603050405020304" pitchFamily="18" charset="0"/>
                <a:cs typeface="Times New Roman" panose="02020603050405020304" pitchFamily="18" charset="0"/>
              </a:rPr>
              <a:t>&lt;/HTML&gt;</a:t>
            </a:r>
          </a:p>
          <a:p>
            <a:endParaRPr lang="en-US" dirty="0"/>
          </a:p>
        </p:txBody>
      </p:sp>
    </p:spTree>
    <p:extLst>
      <p:ext uri="{BB962C8B-B14F-4D97-AF65-F5344CB8AC3E}">
        <p14:creationId xmlns:p14="http://schemas.microsoft.com/office/powerpoint/2010/main" val="40661454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838200"/>
            <a:ext cx="8132618" cy="762000"/>
          </a:xfrm>
        </p:spPr>
        <p:txBody>
          <a:bodyPr/>
          <a:lstStyle/>
          <a:p>
            <a:r>
              <a:rPr lang="en-US" dirty="0" smtClean="0"/>
              <a:t>&lt;NOFRAMES&gt;</a:t>
            </a:r>
            <a:endParaRPr lang="en-US" dirty="0"/>
          </a:p>
        </p:txBody>
      </p:sp>
      <p:sp>
        <p:nvSpPr>
          <p:cNvPr id="3" name="Content Placeholder 2"/>
          <p:cNvSpPr>
            <a:spLocks noGrp="1"/>
          </p:cNvSpPr>
          <p:nvPr>
            <p:ph idx="1"/>
          </p:nvPr>
        </p:nvSpPr>
        <p:spPr>
          <a:xfrm>
            <a:off x="990599" y="1676401"/>
            <a:ext cx="8125691" cy="5181600"/>
          </a:xfrm>
        </p:spPr>
        <p:txBody>
          <a:bodyPr>
            <a:normAutofit fontScale="62500" lnSpcReduction="20000"/>
          </a:bodyPr>
          <a:lstStyle/>
          <a:p>
            <a:r>
              <a:rPr lang="en-US" dirty="0"/>
              <a:t>The proposed specifications for HTML 4.0 state that &lt;NOFRAMES&gt; can also go in the </a:t>
            </a:r>
            <a:r>
              <a:rPr lang="en-US" u="sng" dirty="0"/>
              <a:t>&lt;BODY ...&gt;</a:t>
            </a:r>
            <a:r>
              <a:rPr lang="en-US" dirty="0"/>
              <a:t> element of a regular page. This allows you to add some content that was originally intended for another frame. Unfortunately, most of the browsers don't recognize this construct, so the content of &lt;NOFRAMES&gt; will be visible to the users. </a:t>
            </a:r>
          </a:p>
          <a:p>
            <a:pPr marL="0" indent="0">
              <a:buNone/>
            </a:pPr>
            <a:r>
              <a:rPr lang="en-US" dirty="0"/>
              <a:t>&lt;HTML&gt;</a:t>
            </a:r>
          </a:p>
          <a:p>
            <a:pPr marL="0" indent="0">
              <a:buNone/>
            </a:pPr>
            <a:r>
              <a:rPr lang="en-US" dirty="0"/>
              <a:t>&lt;HEAD&gt;</a:t>
            </a:r>
          </a:p>
          <a:p>
            <a:pPr marL="0" indent="0">
              <a:buNone/>
            </a:pPr>
            <a:r>
              <a:rPr lang="en-US" dirty="0"/>
              <a:t>&lt;TITLE&gt;Example of NOFRAMES in the BODY&lt;/TITLE&gt;</a:t>
            </a:r>
          </a:p>
          <a:p>
            <a:pPr marL="0" indent="0">
              <a:buNone/>
            </a:pPr>
            <a:r>
              <a:rPr lang="en-US" dirty="0"/>
              <a:t>&lt;/HEAD&gt;</a:t>
            </a:r>
          </a:p>
          <a:p>
            <a:pPr marL="0" indent="0">
              <a:buNone/>
            </a:pPr>
            <a:r>
              <a:rPr lang="en-US" i="1" dirty="0"/>
              <a:t>&lt;BODY&gt;</a:t>
            </a:r>
            <a:endParaRPr lang="en-US" dirty="0"/>
          </a:p>
          <a:p>
            <a:pPr marL="0" indent="0">
              <a:buNone/>
            </a:pPr>
            <a:r>
              <a:rPr lang="en-US" i="1" dirty="0"/>
              <a:t>&lt;NOFRAMES&gt;</a:t>
            </a:r>
            <a:endParaRPr lang="en-US" dirty="0"/>
          </a:p>
          <a:p>
            <a:pPr marL="0" indent="0">
              <a:buNone/>
            </a:pPr>
            <a:r>
              <a:rPr lang="en-US" dirty="0"/>
              <a:t>&lt;H1&gt;My Home Page&lt;/H1&gt;</a:t>
            </a:r>
          </a:p>
          <a:p>
            <a:pPr marL="0" indent="0">
              <a:buNone/>
            </a:pPr>
            <a:r>
              <a:rPr lang="en-US" i="1" dirty="0"/>
              <a:t>&lt;/NOFRAMES&gt;</a:t>
            </a:r>
            <a:endParaRPr lang="en-US" dirty="0"/>
          </a:p>
          <a:p>
            <a:pPr marL="0" indent="0">
              <a:buNone/>
            </a:pPr>
            <a:r>
              <a:rPr lang="en-US" i="1" dirty="0"/>
              <a:t>regular BODY contents</a:t>
            </a:r>
            <a:endParaRPr lang="en-US" dirty="0"/>
          </a:p>
          <a:p>
            <a:pPr marL="0" indent="0">
              <a:buNone/>
            </a:pPr>
            <a:r>
              <a:rPr lang="en-US" i="1" dirty="0"/>
              <a:t>&lt;/BODY&gt;</a:t>
            </a:r>
            <a:endParaRPr lang="en-US" dirty="0"/>
          </a:p>
          <a:p>
            <a:pPr marL="0" indent="0">
              <a:buNone/>
            </a:pPr>
            <a:r>
              <a:rPr lang="en-US" dirty="0"/>
              <a:t>&lt;/HTML&gt;</a:t>
            </a:r>
          </a:p>
          <a:p>
            <a:endParaRPr lang="en-US" dirty="0"/>
          </a:p>
        </p:txBody>
      </p:sp>
    </p:spTree>
    <p:extLst>
      <p:ext uri="{BB962C8B-B14F-4D97-AF65-F5344CB8AC3E}">
        <p14:creationId xmlns:p14="http://schemas.microsoft.com/office/powerpoint/2010/main" val="3657993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838200"/>
            <a:ext cx="7924800" cy="838200"/>
          </a:xfrm>
        </p:spPr>
        <p:txBody>
          <a:bodyPr/>
          <a:lstStyle/>
          <a:p>
            <a:r>
              <a:rPr lang="en-US" dirty="0" smtClean="0"/>
              <a:t>Frames Attributes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42782369"/>
              </p:ext>
            </p:extLst>
          </p:nvPr>
        </p:nvGraphicFramePr>
        <p:xfrm>
          <a:off x="1371600" y="1676399"/>
          <a:ext cx="7391400" cy="5138664"/>
        </p:xfrm>
        <a:graphic>
          <a:graphicData uri="http://schemas.openxmlformats.org/drawingml/2006/table">
            <a:tbl>
              <a:tblPr firstRow="1" firstCol="1" bandRow="1">
                <a:tableStyleId>{5C22544A-7EE6-4342-B048-85BDC9FD1C3A}</a:tableStyleId>
              </a:tblPr>
              <a:tblGrid>
                <a:gridCol w="1473180"/>
                <a:gridCol w="1477679"/>
                <a:gridCol w="4440541"/>
              </a:tblGrid>
              <a:tr h="256808">
                <a:tc>
                  <a:txBody>
                    <a:bodyPr/>
                    <a:lstStyle/>
                    <a:p>
                      <a:pPr marL="0" marR="0" algn="ctr">
                        <a:lnSpc>
                          <a:spcPct val="115000"/>
                        </a:lnSpc>
                        <a:spcBef>
                          <a:spcPts val="0"/>
                        </a:spcBef>
                        <a:spcAft>
                          <a:spcPts val="0"/>
                        </a:spcAft>
                      </a:pPr>
                      <a:r>
                        <a:rPr lang="en-US" sz="1200" dirty="0">
                          <a:effectLst/>
                        </a:rPr>
                        <a:t>Attribute</a:t>
                      </a:r>
                      <a:endParaRPr lang="en-US" sz="1100" dirty="0">
                        <a:effectLst/>
                        <a:latin typeface="Calibri"/>
                        <a:ea typeface="Calibri"/>
                        <a:cs typeface="Times New Roman"/>
                      </a:endParaRPr>
                    </a:p>
                  </a:txBody>
                  <a:tcPr marL="9334" marR="9334" marT="9334" marB="9334" anchor="ctr"/>
                </a:tc>
                <a:tc>
                  <a:txBody>
                    <a:bodyPr/>
                    <a:lstStyle/>
                    <a:p>
                      <a:pPr marL="0" marR="0" algn="ctr">
                        <a:lnSpc>
                          <a:spcPct val="115000"/>
                        </a:lnSpc>
                        <a:spcBef>
                          <a:spcPts val="0"/>
                        </a:spcBef>
                        <a:spcAft>
                          <a:spcPts val="0"/>
                        </a:spcAft>
                      </a:pPr>
                      <a:r>
                        <a:rPr lang="en-US" sz="1200">
                          <a:effectLst/>
                        </a:rPr>
                        <a:t>Value</a:t>
                      </a:r>
                      <a:endParaRPr lang="en-US" sz="1100">
                        <a:effectLst/>
                        <a:latin typeface="Calibri"/>
                        <a:ea typeface="Calibri"/>
                        <a:cs typeface="Times New Roman"/>
                      </a:endParaRPr>
                    </a:p>
                  </a:txBody>
                  <a:tcPr marL="9334" marR="9334" marT="9334" marB="9334" anchor="ctr"/>
                </a:tc>
                <a:tc>
                  <a:txBody>
                    <a:bodyPr/>
                    <a:lstStyle/>
                    <a:p>
                      <a:pPr marL="0" marR="0" algn="ctr">
                        <a:lnSpc>
                          <a:spcPct val="115000"/>
                        </a:lnSpc>
                        <a:spcBef>
                          <a:spcPts val="0"/>
                        </a:spcBef>
                        <a:spcAft>
                          <a:spcPts val="0"/>
                        </a:spcAft>
                      </a:pPr>
                      <a:r>
                        <a:rPr lang="en-US" sz="1200">
                          <a:effectLst/>
                        </a:rPr>
                        <a:t>Description</a:t>
                      </a:r>
                      <a:endParaRPr lang="en-US" sz="1100">
                        <a:effectLst/>
                        <a:latin typeface="Calibri"/>
                        <a:ea typeface="Calibri"/>
                        <a:cs typeface="Times New Roman"/>
                      </a:endParaRPr>
                    </a:p>
                  </a:txBody>
                  <a:tcPr marL="9334" marR="9334" marT="9334" marB="9334" anchor="ctr"/>
                </a:tc>
              </a:tr>
              <a:tr h="728178">
                <a:tc>
                  <a:txBody>
                    <a:bodyPr/>
                    <a:lstStyle/>
                    <a:p>
                      <a:pPr marL="0" marR="0">
                        <a:lnSpc>
                          <a:spcPct val="115000"/>
                        </a:lnSpc>
                        <a:spcBef>
                          <a:spcPts val="0"/>
                        </a:spcBef>
                        <a:spcAft>
                          <a:spcPts val="0"/>
                        </a:spcAft>
                      </a:pPr>
                      <a:r>
                        <a:rPr lang="en-US" sz="1200" u="none" strike="noStrike">
                          <a:effectLst/>
                          <a:hlinkClick r:id="rId2"/>
                        </a:rPr>
                        <a:t>frameborder</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0</a:t>
                      </a:r>
                      <a:br>
                        <a:rPr lang="en-US" sz="1200">
                          <a:effectLst/>
                        </a:rPr>
                      </a:br>
                      <a:r>
                        <a:rPr lang="en-US" sz="1200">
                          <a:effectLst/>
                        </a:rPr>
                        <a:t>1</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Not supported in HTML5.</a:t>
                      </a:r>
                      <a:br>
                        <a:rPr lang="en-US" sz="1200">
                          <a:effectLst/>
                        </a:rPr>
                      </a:br>
                      <a:r>
                        <a:rPr lang="en-US" sz="1200">
                          <a:effectLst/>
                        </a:rPr>
                        <a:t>Specifies whether or not to display a border around a frame</a:t>
                      </a:r>
                      <a:endParaRPr lang="en-US" sz="1100">
                        <a:effectLst/>
                        <a:latin typeface="Calibri"/>
                        <a:ea typeface="Calibri"/>
                        <a:cs typeface="Times New Roman"/>
                      </a:endParaRPr>
                    </a:p>
                  </a:txBody>
                  <a:tcPr marL="9334" marR="9334" marT="9334" marB="9334" anchor="ctr"/>
                </a:tc>
              </a:tr>
              <a:tr h="728178">
                <a:tc>
                  <a:txBody>
                    <a:bodyPr/>
                    <a:lstStyle/>
                    <a:p>
                      <a:pPr marL="0" marR="0">
                        <a:lnSpc>
                          <a:spcPct val="115000"/>
                        </a:lnSpc>
                        <a:spcBef>
                          <a:spcPts val="0"/>
                        </a:spcBef>
                        <a:spcAft>
                          <a:spcPts val="0"/>
                        </a:spcAft>
                      </a:pPr>
                      <a:r>
                        <a:rPr lang="en-US" sz="1200" u="none" strike="noStrike">
                          <a:effectLst/>
                          <a:hlinkClick r:id="rId3"/>
                        </a:rPr>
                        <a:t>longdesc</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URL</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Not supported in HTML5.</a:t>
                      </a:r>
                      <a:br>
                        <a:rPr lang="en-US" sz="1200">
                          <a:effectLst/>
                        </a:rPr>
                      </a:br>
                      <a:r>
                        <a:rPr lang="en-US" sz="1200">
                          <a:effectLst/>
                        </a:rPr>
                        <a:t>Specifies a page that contains a long description of the content of a frame</a:t>
                      </a:r>
                      <a:endParaRPr lang="en-US" sz="1100">
                        <a:effectLst/>
                        <a:latin typeface="Calibri"/>
                        <a:ea typeface="Calibri"/>
                        <a:cs typeface="Times New Roman"/>
                      </a:endParaRPr>
                    </a:p>
                  </a:txBody>
                  <a:tcPr marL="9334" marR="9334" marT="9334" marB="9334" anchor="ctr"/>
                </a:tc>
              </a:tr>
              <a:tr h="492286">
                <a:tc>
                  <a:txBody>
                    <a:bodyPr/>
                    <a:lstStyle/>
                    <a:p>
                      <a:pPr marL="0" marR="0">
                        <a:lnSpc>
                          <a:spcPct val="115000"/>
                        </a:lnSpc>
                        <a:spcBef>
                          <a:spcPts val="0"/>
                        </a:spcBef>
                        <a:spcAft>
                          <a:spcPts val="0"/>
                        </a:spcAft>
                      </a:pPr>
                      <a:r>
                        <a:rPr lang="en-US" sz="1200" u="none" strike="noStrike">
                          <a:effectLst/>
                          <a:hlinkClick r:id="rId4"/>
                        </a:rPr>
                        <a:t>marginheight</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pixels</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Not supported in HTML5.</a:t>
                      </a:r>
                      <a:br>
                        <a:rPr lang="en-US" sz="1200">
                          <a:effectLst/>
                        </a:rPr>
                      </a:br>
                      <a:r>
                        <a:rPr lang="en-US" sz="1200">
                          <a:effectLst/>
                        </a:rPr>
                        <a:t>Specifies the top and bottom margins of a frame</a:t>
                      </a:r>
                      <a:endParaRPr lang="en-US" sz="1100">
                        <a:effectLst/>
                        <a:latin typeface="Calibri"/>
                        <a:ea typeface="Calibri"/>
                        <a:cs typeface="Times New Roman"/>
                      </a:endParaRPr>
                    </a:p>
                  </a:txBody>
                  <a:tcPr marL="9334" marR="9334" marT="9334" marB="9334" anchor="ctr"/>
                </a:tc>
              </a:tr>
              <a:tr h="492286">
                <a:tc>
                  <a:txBody>
                    <a:bodyPr/>
                    <a:lstStyle/>
                    <a:p>
                      <a:pPr marL="0" marR="0">
                        <a:lnSpc>
                          <a:spcPct val="115000"/>
                        </a:lnSpc>
                        <a:spcBef>
                          <a:spcPts val="0"/>
                        </a:spcBef>
                        <a:spcAft>
                          <a:spcPts val="0"/>
                        </a:spcAft>
                      </a:pPr>
                      <a:r>
                        <a:rPr lang="en-US" sz="1200" u="none" strike="noStrike">
                          <a:effectLst/>
                          <a:hlinkClick r:id="rId5"/>
                        </a:rPr>
                        <a:t>marginwidth</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pixels</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Not supported in HTML5.</a:t>
                      </a:r>
                      <a:br>
                        <a:rPr lang="en-US" sz="1200">
                          <a:effectLst/>
                        </a:rPr>
                      </a:br>
                      <a:r>
                        <a:rPr lang="en-US" sz="1200">
                          <a:effectLst/>
                        </a:rPr>
                        <a:t>Specifies the left and right margins of a frame</a:t>
                      </a:r>
                      <a:endParaRPr lang="en-US" sz="1100">
                        <a:effectLst/>
                        <a:latin typeface="Calibri"/>
                        <a:ea typeface="Calibri"/>
                        <a:cs typeface="Times New Roman"/>
                      </a:endParaRPr>
                    </a:p>
                  </a:txBody>
                  <a:tcPr marL="9334" marR="9334" marT="9334" marB="9334" anchor="ctr"/>
                </a:tc>
              </a:tr>
              <a:tr h="492286">
                <a:tc>
                  <a:txBody>
                    <a:bodyPr/>
                    <a:lstStyle/>
                    <a:p>
                      <a:pPr marL="0" marR="0">
                        <a:lnSpc>
                          <a:spcPct val="115000"/>
                        </a:lnSpc>
                        <a:spcBef>
                          <a:spcPts val="0"/>
                        </a:spcBef>
                        <a:spcAft>
                          <a:spcPts val="0"/>
                        </a:spcAft>
                      </a:pPr>
                      <a:r>
                        <a:rPr lang="en-US" sz="1200" u="none" strike="noStrike">
                          <a:effectLst/>
                          <a:hlinkClick r:id="rId6"/>
                        </a:rPr>
                        <a:t>name</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text</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Not supported in HTML5.</a:t>
                      </a:r>
                      <a:br>
                        <a:rPr lang="en-US" sz="1200">
                          <a:effectLst/>
                        </a:rPr>
                      </a:br>
                      <a:r>
                        <a:rPr lang="en-US" sz="1200">
                          <a:effectLst/>
                        </a:rPr>
                        <a:t>Specifies the name of a frame</a:t>
                      </a:r>
                      <a:endParaRPr lang="en-US" sz="1100">
                        <a:effectLst/>
                        <a:latin typeface="Calibri"/>
                        <a:ea typeface="Calibri"/>
                        <a:cs typeface="Times New Roman"/>
                      </a:endParaRPr>
                    </a:p>
                  </a:txBody>
                  <a:tcPr marL="9334" marR="9334" marT="9334" marB="9334" anchor="ctr"/>
                </a:tc>
              </a:tr>
              <a:tr h="492286">
                <a:tc>
                  <a:txBody>
                    <a:bodyPr/>
                    <a:lstStyle/>
                    <a:p>
                      <a:pPr marL="0" marR="0">
                        <a:lnSpc>
                          <a:spcPct val="115000"/>
                        </a:lnSpc>
                        <a:spcBef>
                          <a:spcPts val="0"/>
                        </a:spcBef>
                        <a:spcAft>
                          <a:spcPts val="0"/>
                        </a:spcAft>
                      </a:pPr>
                      <a:r>
                        <a:rPr lang="en-US" sz="1200" u="none" strike="noStrike">
                          <a:effectLst/>
                          <a:hlinkClick r:id="rId7"/>
                        </a:rPr>
                        <a:t>noresize</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noresize</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Not supported in HTML5.</a:t>
                      </a:r>
                      <a:br>
                        <a:rPr lang="en-US" sz="1200">
                          <a:effectLst/>
                        </a:rPr>
                      </a:br>
                      <a:r>
                        <a:rPr lang="en-US" sz="1200">
                          <a:effectLst/>
                        </a:rPr>
                        <a:t>Specifies that a frame is not resizable</a:t>
                      </a:r>
                      <a:endParaRPr lang="en-US" sz="1100">
                        <a:effectLst/>
                        <a:latin typeface="Calibri"/>
                        <a:ea typeface="Calibri"/>
                        <a:cs typeface="Times New Roman"/>
                      </a:endParaRPr>
                    </a:p>
                  </a:txBody>
                  <a:tcPr marL="9334" marR="9334" marT="9334" marB="9334" anchor="ctr"/>
                </a:tc>
              </a:tr>
              <a:tr h="728178">
                <a:tc>
                  <a:txBody>
                    <a:bodyPr/>
                    <a:lstStyle/>
                    <a:p>
                      <a:pPr marL="0" marR="0">
                        <a:lnSpc>
                          <a:spcPct val="115000"/>
                        </a:lnSpc>
                        <a:spcBef>
                          <a:spcPts val="0"/>
                        </a:spcBef>
                        <a:spcAft>
                          <a:spcPts val="0"/>
                        </a:spcAft>
                      </a:pPr>
                      <a:r>
                        <a:rPr lang="en-US" sz="1200" u="none" strike="noStrike">
                          <a:effectLst/>
                          <a:hlinkClick r:id="rId8"/>
                        </a:rPr>
                        <a:t>scrolling</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yes</a:t>
                      </a:r>
                      <a:br>
                        <a:rPr lang="en-US" sz="1200">
                          <a:effectLst/>
                        </a:rPr>
                      </a:br>
                      <a:r>
                        <a:rPr lang="en-US" sz="1200">
                          <a:effectLst/>
                        </a:rPr>
                        <a:t>no</a:t>
                      </a:r>
                      <a:br>
                        <a:rPr lang="en-US" sz="1200">
                          <a:effectLst/>
                        </a:rPr>
                      </a:br>
                      <a:r>
                        <a:rPr lang="en-US" sz="1200">
                          <a:effectLst/>
                        </a:rPr>
                        <a:t>auto</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Not supported in HTML5.</a:t>
                      </a:r>
                      <a:br>
                        <a:rPr lang="en-US" sz="1200">
                          <a:effectLst/>
                        </a:rPr>
                      </a:br>
                      <a:r>
                        <a:rPr lang="en-US" sz="1200">
                          <a:effectLst/>
                        </a:rPr>
                        <a:t>Specifies whether or not to display scrollbars in a frame</a:t>
                      </a:r>
                      <a:endParaRPr lang="en-US" sz="1100">
                        <a:effectLst/>
                        <a:latin typeface="Calibri"/>
                        <a:ea typeface="Calibri"/>
                        <a:cs typeface="Times New Roman"/>
                      </a:endParaRPr>
                    </a:p>
                  </a:txBody>
                  <a:tcPr marL="9334" marR="9334" marT="9334" marB="9334" anchor="ctr"/>
                </a:tc>
              </a:tr>
              <a:tr h="728178">
                <a:tc>
                  <a:txBody>
                    <a:bodyPr/>
                    <a:lstStyle/>
                    <a:p>
                      <a:pPr marL="0" marR="0">
                        <a:lnSpc>
                          <a:spcPct val="115000"/>
                        </a:lnSpc>
                        <a:spcBef>
                          <a:spcPts val="0"/>
                        </a:spcBef>
                        <a:spcAft>
                          <a:spcPts val="0"/>
                        </a:spcAft>
                      </a:pPr>
                      <a:r>
                        <a:rPr lang="en-US" sz="1200" u="none" strike="noStrike">
                          <a:effectLst/>
                          <a:hlinkClick r:id="rId9"/>
                        </a:rPr>
                        <a:t>src</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a:effectLst/>
                        </a:rPr>
                        <a:t>URL</a:t>
                      </a:r>
                      <a:endParaRPr lang="en-US" sz="1100">
                        <a:effectLst/>
                        <a:latin typeface="Calibri"/>
                        <a:ea typeface="Calibri"/>
                        <a:cs typeface="Times New Roman"/>
                      </a:endParaRPr>
                    </a:p>
                  </a:txBody>
                  <a:tcPr marL="9334" marR="9334" marT="9334" marB="9334" anchor="ctr"/>
                </a:tc>
                <a:tc>
                  <a:txBody>
                    <a:bodyPr/>
                    <a:lstStyle/>
                    <a:p>
                      <a:pPr marL="0" marR="0">
                        <a:lnSpc>
                          <a:spcPct val="115000"/>
                        </a:lnSpc>
                        <a:spcBef>
                          <a:spcPts val="0"/>
                        </a:spcBef>
                        <a:spcAft>
                          <a:spcPts val="0"/>
                        </a:spcAft>
                      </a:pPr>
                      <a:r>
                        <a:rPr lang="en-US" sz="1200" dirty="0">
                          <a:effectLst/>
                        </a:rPr>
                        <a:t>Not supported in HTML5.</a:t>
                      </a:r>
                      <a:br>
                        <a:rPr lang="en-US" sz="1200" dirty="0">
                          <a:effectLst/>
                        </a:rPr>
                      </a:br>
                      <a:r>
                        <a:rPr lang="en-US" sz="1200" dirty="0">
                          <a:effectLst/>
                        </a:rPr>
                        <a:t>Specifies the URL of the document to show in a frame</a:t>
                      </a:r>
                      <a:endParaRPr lang="en-US" sz="1100" dirty="0">
                        <a:effectLst/>
                        <a:latin typeface="Calibri"/>
                        <a:ea typeface="Calibri"/>
                        <a:cs typeface="Times New Roman"/>
                      </a:endParaRPr>
                    </a:p>
                  </a:txBody>
                  <a:tcPr marL="9334" marR="9334" marT="9334" marB="9334" anchor="ctr"/>
                </a:tc>
              </a:tr>
            </a:tbl>
          </a:graphicData>
        </a:graphic>
      </p:graphicFrame>
    </p:spTree>
    <p:extLst>
      <p:ext uri="{BB962C8B-B14F-4D97-AF65-F5344CB8AC3E}">
        <p14:creationId xmlns:p14="http://schemas.microsoft.com/office/powerpoint/2010/main" val="2828488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8153400" cy="914400"/>
          </a:xfrm>
        </p:spPr>
        <p:txBody>
          <a:bodyPr>
            <a:normAutofit/>
          </a:bodyPr>
          <a:lstStyle/>
          <a:p>
            <a:r>
              <a:rPr lang="en-US" b="1" dirty="0"/>
              <a:t>Frames </a:t>
            </a:r>
            <a:r>
              <a:rPr lang="en-US" b="1" dirty="0" smtClean="0"/>
              <a:t>Tutorial</a:t>
            </a:r>
            <a:endParaRPr lang="en-US" dirty="0"/>
          </a:p>
        </p:txBody>
      </p:sp>
      <p:sp>
        <p:nvSpPr>
          <p:cNvPr id="3" name="Content Placeholder 2"/>
          <p:cNvSpPr>
            <a:spLocks noGrp="1"/>
          </p:cNvSpPr>
          <p:nvPr>
            <p:ph idx="1"/>
          </p:nvPr>
        </p:nvSpPr>
        <p:spPr>
          <a:xfrm>
            <a:off x="914400" y="1524000"/>
            <a:ext cx="8229600" cy="5334000"/>
          </a:xfrm>
        </p:spPr>
        <p:txBody>
          <a:bodyPr/>
          <a:lstStyle/>
          <a:p>
            <a:r>
              <a:rPr lang="en-US" sz="1800" dirty="0" smtClean="0"/>
              <a:t>Let's </a:t>
            </a:r>
            <a:r>
              <a:rPr lang="en-US" sz="1800" dirty="0"/>
              <a:t>look at a basic example of how frames work: </a:t>
            </a:r>
          </a:p>
          <a:p>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2049698"/>
            <a:ext cx="7543800" cy="4808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7110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8229600" cy="1143000"/>
          </a:xfrm>
        </p:spPr>
        <p:txBody>
          <a:bodyPr/>
          <a:lstStyle/>
          <a:p>
            <a:r>
              <a:rPr lang="en-US" dirty="0" smtClean="0"/>
              <a:t>Frames</a:t>
            </a:r>
            <a:endParaRPr lang="en-US" dirty="0"/>
          </a:p>
        </p:txBody>
      </p:sp>
      <p:sp>
        <p:nvSpPr>
          <p:cNvPr id="3" name="Content Placeholder 2"/>
          <p:cNvSpPr>
            <a:spLocks noGrp="1"/>
          </p:cNvSpPr>
          <p:nvPr>
            <p:ph idx="1"/>
          </p:nvPr>
        </p:nvSpPr>
        <p:spPr>
          <a:xfrm>
            <a:off x="1143000" y="1524001"/>
            <a:ext cx="8001000" cy="5334000"/>
          </a:xfrm>
        </p:spPr>
        <p:txBody>
          <a:bodyPr/>
          <a:lstStyle/>
          <a:p>
            <a:r>
              <a:rPr lang="en-US" dirty="0"/>
              <a:t>Think of frames as creating a "table of documents" on the page. Like a table, a group of frames has rows and columns. Each cell of the table contains a document which is stored in a separate file. &lt;FRAMESET ...&gt; defines the beginning and end of the table, and how many rows and columns that table will have. &lt;FRAME ...&gt; defines what will go into each cell ("frame") of the table. </a:t>
            </a:r>
          </a:p>
        </p:txBody>
      </p:sp>
    </p:spTree>
    <p:extLst>
      <p:ext uri="{BB962C8B-B14F-4D97-AF65-F5344CB8AC3E}">
        <p14:creationId xmlns:p14="http://schemas.microsoft.com/office/powerpoint/2010/main" val="1783341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94455789"/>
              </p:ext>
            </p:extLst>
          </p:nvPr>
        </p:nvGraphicFramePr>
        <p:xfrm>
          <a:off x="838200" y="1822544"/>
          <a:ext cx="7848600" cy="4959255"/>
        </p:xfrm>
        <a:graphic>
          <a:graphicData uri="http://schemas.openxmlformats.org/drawingml/2006/table">
            <a:tbl>
              <a:tblPr firstRow="1" firstCol="1" bandRow="1">
                <a:tableStyleId>{5C22544A-7EE6-4342-B048-85BDC9FD1C3A}</a:tableStyleId>
              </a:tblPr>
              <a:tblGrid>
                <a:gridCol w="3924300"/>
                <a:gridCol w="3924300"/>
              </a:tblGrid>
              <a:tr h="358312">
                <a:tc>
                  <a:txBody>
                    <a:bodyPr/>
                    <a:lstStyle/>
                    <a:p>
                      <a:pPr marL="0" marR="0" algn="ctr">
                        <a:lnSpc>
                          <a:spcPct val="115000"/>
                        </a:lnSpc>
                        <a:spcBef>
                          <a:spcPts val="0"/>
                        </a:spcBef>
                        <a:spcAft>
                          <a:spcPts val="0"/>
                        </a:spcAft>
                      </a:pPr>
                      <a:r>
                        <a:rPr lang="en-US" sz="1200" dirty="0">
                          <a:effectLst/>
                        </a:rPr>
                        <a:t>This code</a:t>
                      </a:r>
                      <a:endParaRPr lang="en-US" sz="1100" dirty="0">
                        <a:effectLst/>
                        <a:latin typeface="Calibri"/>
                        <a:ea typeface="Calibri"/>
                        <a:cs typeface="Times New Roman"/>
                      </a:endParaRPr>
                    </a:p>
                  </a:txBody>
                  <a:tcPr marL="47625" marR="47625" marT="47625" marB="47625" anchor="ctr"/>
                </a:tc>
                <a:tc>
                  <a:txBody>
                    <a:bodyPr/>
                    <a:lstStyle/>
                    <a:p>
                      <a:pPr marL="0" marR="0" algn="ctr">
                        <a:lnSpc>
                          <a:spcPct val="115000"/>
                        </a:lnSpc>
                        <a:spcBef>
                          <a:spcPts val="0"/>
                        </a:spcBef>
                        <a:spcAft>
                          <a:spcPts val="0"/>
                        </a:spcAft>
                      </a:pPr>
                      <a:r>
                        <a:rPr lang="en-US" sz="1200">
                          <a:effectLst/>
                        </a:rPr>
                        <a:t>... creates this page </a:t>
                      </a:r>
                      <a:endParaRPr lang="en-US" sz="1100">
                        <a:effectLst/>
                        <a:latin typeface="Calibri"/>
                        <a:ea typeface="Calibri"/>
                        <a:cs typeface="Times New Roman"/>
                      </a:endParaRPr>
                    </a:p>
                  </a:txBody>
                  <a:tcPr marL="47625" marR="47625" marT="47625" marB="47625" anchor="ctr"/>
                </a:tc>
              </a:tr>
              <a:tr h="4600943">
                <a:tc>
                  <a:txBody>
                    <a:bodyPr/>
                    <a:lstStyle/>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&lt;HTML&gt;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&lt;HEAD&gt;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&lt;TITLE&gt;A Basic Example of Frames&lt;/TITLE&gt;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&lt;/HEAD&gt;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&lt;FRAMESET ROWS="75%, *" COLS="*, 40%"&gt;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&lt;FRAME SRC="framea.html"&gt;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&lt;FRAME SRC="frameb.html"&gt;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&lt;FRAME SRC="framec.html"&gt;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&lt;FRAME SRC="framed.html"&gt;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&lt;NOFRAMES&gt;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&lt;H1&gt;No Frames? No Problem!&lt;/H1&gt;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Take a look at our</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&lt;A HREF="basic.noframes.html"&gt;no-frames&lt;/A&gt;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version.</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&lt;/NOFRAMES&gt;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&lt;/FRAMESET&gt;</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 </a:t>
                      </a:r>
                      <a:endParaRPr lang="en-US" sz="1100" dirty="0">
                        <a:effectLst/>
                      </a:endParaRPr>
                    </a:p>
                    <a:p>
                      <a:pPr marL="0" marR="0">
                        <a:lnSpc>
                          <a:spcPct val="11500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dirty="0">
                          <a:effectLst/>
                        </a:rPr>
                        <a:t>&lt;/HTML&gt;</a:t>
                      </a:r>
                      <a:endParaRPr lang="en-US" sz="1100" dirty="0">
                        <a:effectLst/>
                        <a:latin typeface="Calibri"/>
                        <a:ea typeface="Calibri"/>
                        <a:cs typeface="Times New Roman"/>
                      </a:endParaRPr>
                    </a:p>
                  </a:txBody>
                  <a:tcPr marL="47625" marR="47625" marT="47625" marB="47625" anchor="ctr"/>
                </a:tc>
                <a:tc>
                  <a:txBody>
                    <a:bodyPr/>
                    <a:lstStyle/>
                    <a:p>
                      <a:pPr marL="0" marR="0" algn="ctr">
                        <a:lnSpc>
                          <a:spcPct val="115000"/>
                        </a:lnSpc>
                        <a:spcBef>
                          <a:spcPts val="0"/>
                        </a:spcBef>
                        <a:spcAft>
                          <a:spcPts val="0"/>
                        </a:spcAft>
                      </a:pPr>
                      <a:endParaRPr lang="en-US" sz="1200" dirty="0">
                        <a:effectLst/>
                        <a:latin typeface="Times New Roman"/>
                        <a:ea typeface="Times New Roman"/>
                        <a:cs typeface="Times New Roman"/>
                      </a:endParaRPr>
                    </a:p>
                  </a:txBody>
                  <a:tcPr marL="47625" marR="47625" marT="47625" marB="47625" anchor="ctr"/>
                </a:tc>
              </a:tr>
            </a:tbl>
          </a:graphicData>
        </a:graphic>
      </p:graphicFrame>
      <p:sp>
        <p:nvSpPr>
          <p:cNvPr id="5" name="Rectangle 2"/>
          <p:cNvSpPr>
            <a:spLocks noChangeArrowheads="1"/>
          </p:cNvSpPr>
          <p:nvPr/>
        </p:nvSpPr>
        <p:spPr bwMode="auto">
          <a:xfrm>
            <a:off x="762000" y="1429374"/>
            <a:ext cx="83820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itchFamily="34" charset="0"/>
                <a:cs typeface="Arial" pitchFamily="34" charset="0"/>
              </a:defRPr>
            </a:lvl1pPr>
            <a:lvl2pPr fontAlgn="base">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itchFamily="34" charset="0"/>
                <a:cs typeface="Arial" pitchFamily="34" charset="0"/>
              </a:defRPr>
            </a:lvl2pPr>
            <a:lvl3pPr fontAlgn="base">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itchFamily="34" charset="0"/>
                <a:cs typeface="Arial" pitchFamily="34" charset="0"/>
              </a:defRPr>
            </a:lvl3pPr>
            <a:lvl4pPr fontAlgn="base">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itchFamily="34" charset="0"/>
                <a:cs typeface="Arial" pitchFamily="34" charset="0"/>
              </a:defRPr>
            </a:lvl4pPr>
            <a:lvl5pPr fontAlgn="base">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itchFamily="34" charset="0"/>
                <a:cs typeface="Arial" pitchFamily="34" charset="0"/>
              </a:defRPr>
            </a:lvl5pPr>
            <a:lvl6pPr fontAlgn="base">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itchFamily="34" charset="0"/>
                <a:cs typeface="Arial" pitchFamily="34" charset="0"/>
              </a:defRPr>
            </a:lvl6pPr>
            <a:lvl7pPr fontAlgn="base">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itchFamily="34" charset="0"/>
                <a:cs typeface="Arial" pitchFamily="34" charset="0"/>
              </a:defRPr>
            </a:lvl7pPr>
            <a:lvl8pPr fontAlgn="base">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itchFamily="34" charset="0"/>
                <a:cs typeface="Arial" pitchFamily="34" charset="0"/>
              </a:defRPr>
            </a:lvl8pPr>
            <a:lvl9pPr fontAlgn="base">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The entire contents of </a:t>
            </a:r>
            <a:r>
              <a:rPr kumimoji="0" lang="en-US" altLang="en-US" sz="1200"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basicframeset.html</a:t>
            </a:r>
            <a:r>
              <a:rPr kumimoji="0" lang="en-US" alt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(the frameset file) look like this: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1" name="Picture 5" descr="Picture of a simple framese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5584" y="2209800"/>
            <a:ext cx="3980702"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71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599" y="609600"/>
            <a:ext cx="8163791" cy="838200"/>
          </a:xfrm>
        </p:spPr>
        <p:txBody>
          <a:bodyPr/>
          <a:lstStyle/>
          <a:p>
            <a:r>
              <a:rPr lang="en-US" dirty="0" smtClean="0"/>
              <a:t>Code Breakdown</a:t>
            </a:r>
            <a:endParaRPr lang="en-US" dirty="0"/>
          </a:p>
        </p:txBody>
      </p:sp>
      <p:sp>
        <p:nvSpPr>
          <p:cNvPr id="3" name="Content Placeholder 2"/>
          <p:cNvSpPr>
            <a:spLocks noGrp="1"/>
          </p:cNvSpPr>
          <p:nvPr>
            <p:ph idx="1"/>
          </p:nvPr>
        </p:nvSpPr>
        <p:spPr>
          <a:xfrm>
            <a:off x="914400" y="1524000"/>
            <a:ext cx="8153400" cy="5299364"/>
          </a:xfrm>
        </p:spPr>
        <p:txBody>
          <a:bodyPr>
            <a:normAutofit fontScale="47500" lnSpcReduction="20000"/>
          </a:bodyPr>
          <a:lstStyle/>
          <a:p>
            <a:pPr marL="0" indent="0">
              <a:buNone/>
            </a:pPr>
            <a:r>
              <a:rPr lang="en-US" dirty="0"/>
              <a:t>Here's a line-by-line explanation of each piece of code for the frames: </a:t>
            </a:r>
          </a:p>
          <a:p>
            <a:pPr marL="0" indent="0">
              <a:buNone/>
            </a:pPr>
            <a:r>
              <a:rPr lang="en-US" dirty="0"/>
              <a:t>&lt;FRAMESET </a:t>
            </a:r>
          </a:p>
          <a:p>
            <a:pPr marL="0" indent="0">
              <a:buNone/>
            </a:pPr>
            <a:r>
              <a:rPr lang="en-US" dirty="0"/>
              <a:t>Start the "table of documents". </a:t>
            </a:r>
          </a:p>
          <a:p>
            <a:pPr marL="0" indent="0">
              <a:buNone/>
            </a:pPr>
            <a:r>
              <a:rPr lang="en-US" dirty="0"/>
              <a:t>ROWS="75%, *" </a:t>
            </a:r>
          </a:p>
          <a:p>
            <a:pPr marL="0" indent="0">
              <a:buNone/>
            </a:pPr>
            <a:r>
              <a:rPr lang="en-US" dirty="0"/>
              <a:t>The table should have two rows. The first row should take up 75% of the height of the page, the second should take up the rest.  The * represents the remainder. </a:t>
            </a:r>
          </a:p>
          <a:p>
            <a:pPr marL="0" indent="0">
              <a:buNone/>
            </a:pPr>
            <a:r>
              <a:rPr lang="en-US" dirty="0"/>
              <a:t>COLS="*, 40%"&gt; </a:t>
            </a:r>
          </a:p>
          <a:p>
            <a:pPr marL="0" indent="0">
              <a:buNone/>
            </a:pPr>
            <a:r>
              <a:rPr lang="en-US" dirty="0"/>
              <a:t>The table should also have two columns. The </a:t>
            </a:r>
            <a:r>
              <a:rPr lang="en-US" i="1" dirty="0"/>
              <a:t>second</a:t>
            </a:r>
            <a:r>
              <a:rPr lang="en-US" dirty="0"/>
              <a:t> column should take up 40% of the width of the page, the first column should take up the rest. </a:t>
            </a:r>
          </a:p>
          <a:p>
            <a:pPr marL="0" indent="0">
              <a:buNone/>
            </a:pPr>
            <a:r>
              <a:rPr lang="en-US" dirty="0"/>
              <a:t>&lt;FRAME SRC="framea.html"&gt;</a:t>
            </a:r>
            <a:br>
              <a:rPr lang="en-US" dirty="0"/>
            </a:br>
            <a:r>
              <a:rPr lang="en-US" dirty="0"/>
              <a:t>&lt;FRAME SRC="frameb.html"&gt;</a:t>
            </a:r>
            <a:br>
              <a:rPr lang="en-US" dirty="0"/>
            </a:br>
            <a:r>
              <a:rPr lang="en-US" dirty="0"/>
              <a:t>&lt;FRAME SRC="framec.html"&gt;</a:t>
            </a:r>
            <a:br>
              <a:rPr lang="en-US" dirty="0"/>
            </a:br>
            <a:r>
              <a:rPr lang="en-US" dirty="0"/>
              <a:t>&lt;FRAME SRC="framed.html"&gt; </a:t>
            </a:r>
          </a:p>
          <a:p>
            <a:pPr marL="0" indent="0">
              <a:buNone/>
            </a:pPr>
            <a:r>
              <a:rPr lang="en-US" dirty="0"/>
              <a:t>Put the four files into the frames. </a:t>
            </a:r>
          </a:p>
          <a:p>
            <a:pPr marL="0" indent="0">
              <a:buNone/>
            </a:pPr>
            <a:r>
              <a:rPr lang="en-US" dirty="0"/>
              <a:t>&lt;NOFRAMES&gt; ... &lt;/NOFRAMES&gt; </a:t>
            </a:r>
          </a:p>
          <a:p>
            <a:pPr marL="0" indent="0">
              <a:buNone/>
            </a:pPr>
            <a:r>
              <a:rPr lang="en-US" dirty="0"/>
              <a:t>Every framed page should have a no-frames alternative. The &lt;NOFRAMES&gt; content should go inside the outermost &lt;FRAMESET ...&gt; tag, usually just before the last &lt;/FRAMESET&gt;. The most </a:t>
            </a:r>
            <a:r>
              <a:rPr lang="en-US" dirty="0" err="1"/>
              <a:t>efficicent</a:t>
            </a:r>
            <a:r>
              <a:rPr lang="en-US" dirty="0"/>
              <a:t> method for no-frames content is to link to a page which is specifically designed for no-frames. </a:t>
            </a:r>
          </a:p>
          <a:p>
            <a:pPr marL="0" indent="0">
              <a:buNone/>
            </a:pPr>
            <a:r>
              <a:rPr lang="en-US" dirty="0"/>
              <a:t>&lt;/FRAMESET&gt; </a:t>
            </a:r>
          </a:p>
          <a:p>
            <a:pPr marL="0" indent="0">
              <a:buNone/>
            </a:pPr>
            <a:r>
              <a:rPr lang="en-US" dirty="0"/>
              <a:t>End the frameset. </a:t>
            </a:r>
          </a:p>
        </p:txBody>
      </p:sp>
    </p:spTree>
    <p:extLst>
      <p:ext uri="{BB962C8B-B14F-4D97-AF65-F5344CB8AC3E}">
        <p14:creationId xmlns:p14="http://schemas.microsoft.com/office/powerpoint/2010/main" val="4197430239"/>
      </p:ext>
    </p:extLst>
  </p:cSld>
  <p:clrMapOvr>
    <a:masterClrMapping/>
  </p:clrMapOvr>
</p:sld>
</file>

<file path=ppt/theme/theme1.xml><?xml version="1.0" encoding="utf-8"?>
<a:theme xmlns:a="http://schemas.openxmlformats.org/drawingml/2006/main" name="webpageDevelopm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371</TotalTime>
  <Words>3922</Words>
  <Application>Microsoft Office PowerPoint</Application>
  <PresentationFormat>On-screen Show (4:3)</PresentationFormat>
  <Paragraphs>430</Paragraphs>
  <Slides>41</Slides>
  <Notes>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webpageDevelopment</vt:lpstr>
      <vt:lpstr>Chapter 8</vt:lpstr>
      <vt:lpstr>Definition and Usage</vt:lpstr>
      <vt:lpstr>Example</vt:lpstr>
      <vt:lpstr>Differences between HTML and XHTML</vt:lpstr>
      <vt:lpstr>Frames Attributes</vt:lpstr>
      <vt:lpstr>Frames Tutorial</vt:lpstr>
      <vt:lpstr>Frames</vt:lpstr>
      <vt:lpstr>PowerPoint Presentation</vt:lpstr>
      <vt:lpstr>Code Breakdown</vt:lpstr>
      <vt:lpstr>Example: </vt:lpstr>
      <vt:lpstr>Nested Framesets</vt:lpstr>
      <vt:lpstr>Code for nested framesets</vt:lpstr>
      <vt:lpstr>PowerPoint Presentation</vt:lpstr>
      <vt:lpstr>Targeting Frames</vt:lpstr>
      <vt:lpstr>NOFRAMES</vt:lpstr>
      <vt:lpstr>No Borders Between Frames</vt:lpstr>
      <vt:lpstr>Don't Get Framed</vt:lpstr>
      <vt:lpstr>Do Get Framed</vt:lpstr>
      <vt:lpstr>Should You Use Frames?</vt:lpstr>
      <vt:lpstr>The Functionality of Frames Can Already Be Achieved Through More Standard HTML </vt:lpstr>
      <vt:lpstr>&lt;FRAMESET ...&gt; Attributes</vt:lpstr>
      <vt:lpstr>PowerPoint Presentation</vt:lpstr>
      <vt:lpstr>Attributes for &lt;FRAMESET ...&gt;</vt:lpstr>
      <vt:lpstr>3-D Borders</vt:lpstr>
      <vt:lpstr>How Much Space Between Frames</vt:lpstr>
      <vt:lpstr>No Borders</vt:lpstr>
      <vt:lpstr>Attribute for &lt;FRAMESET ...&gt;</vt:lpstr>
      <vt:lpstr>BorderColor</vt:lpstr>
      <vt:lpstr>&lt;FRAME ...&gt; Attributes </vt:lpstr>
      <vt:lpstr>&lt;Frame …&gt; Attribute</vt:lpstr>
      <vt:lpstr>Attribute for &lt;FRAME ...&gt;</vt:lpstr>
      <vt:lpstr>Attribute for &lt;FRAME ...&gt;</vt:lpstr>
      <vt:lpstr>Code</vt:lpstr>
      <vt:lpstr>Code</vt:lpstr>
      <vt:lpstr>Attribute for &lt;FRAME ...&gt;</vt:lpstr>
      <vt:lpstr>Attribute for &lt;FRAME ...&gt;</vt:lpstr>
      <vt:lpstr>Attribute for &lt;FRAME ...&gt;</vt:lpstr>
      <vt:lpstr>Attributes for &lt;FRAME ...&gt;</vt:lpstr>
      <vt:lpstr>Browsers</vt:lpstr>
      <vt:lpstr>&lt;NOFRAMES&gt;</vt:lpstr>
      <vt:lpstr>&lt;NOFRAMES&gt;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24</cp:revision>
  <dcterms:created xsi:type="dcterms:W3CDTF">2014-11-22T21:15:59Z</dcterms:created>
  <dcterms:modified xsi:type="dcterms:W3CDTF">2016-01-14T18:13:39Z</dcterms:modified>
</cp:coreProperties>
</file>